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76" r:id="rId2"/>
  </p:sldMasterIdLst>
  <p:notesMasterIdLst>
    <p:notesMasterId r:id="rId39"/>
  </p:notesMasterIdLst>
  <p:handoutMasterIdLst>
    <p:handoutMasterId r:id="rId40"/>
  </p:handoutMasterIdLst>
  <p:sldIdLst>
    <p:sldId id="269" r:id="rId3"/>
    <p:sldId id="307" r:id="rId4"/>
    <p:sldId id="309" r:id="rId5"/>
    <p:sldId id="308" r:id="rId6"/>
    <p:sldId id="311" r:id="rId7"/>
    <p:sldId id="310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2" r:id="rId16"/>
    <p:sldId id="324" r:id="rId17"/>
    <p:sldId id="325" r:id="rId18"/>
    <p:sldId id="326" r:id="rId19"/>
    <p:sldId id="327" r:id="rId20"/>
    <p:sldId id="331" r:id="rId21"/>
    <p:sldId id="332" r:id="rId22"/>
    <p:sldId id="334" r:id="rId23"/>
    <p:sldId id="343" r:id="rId24"/>
    <p:sldId id="335" r:id="rId25"/>
    <p:sldId id="345" r:id="rId26"/>
    <p:sldId id="344" r:id="rId27"/>
    <p:sldId id="328" r:id="rId28"/>
    <p:sldId id="336" r:id="rId29"/>
    <p:sldId id="337" r:id="rId30"/>
    <p:sldId id="338" r:id="rId31"/>
    <p:sldId id="339" r:id="rId32"/>
    <p:sldId id="340" r:id="rId33"/>
    <p:sldId id="341" r:id="rId34"/>
    <p:sldId id="349" r:id="rId35"/>
    <p:sldId id="347" r:id="rId36"/>
    <p:sldId id="348" r:id="rId37"/>
    <p:sldId id="346" r:id="rId38"/>
  </p:sldIdLst>
  <p:sldSz cx="9144000" cy="6858000" type="screen4x3"/>
  <p:notesSz cx="6797675" cy="9926638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339">
          <p15:clr>
            <a:srgbClr val="A4A3A4"/>
          </p15:clr>
        </p15:guide>
        <p15:guide id="2" orient="horz" pos="391">
          <p15:clr>
            <a:srgbClr val="A4A3A4"/>
          </p15:clr>
        </p15:guide>
        <p15:guide id="3" orient="horz">
          <p15:clr>
            <a:srgbClr val="A4A3A4"/>
          </p15:clr>
        </p15:guide>
        <p15:guide id="4" orient="horz" pos="1825">
          <p15:clr>
            <a:srgbClr val="A4A3A4"/>
          </p15:clr>
        </p15:guide>
        <p15:guide id="5" orient="horz" pos="2523">
          <p15:clr>
            <a:srgbClr val="A4A3A4"/>
          </p15:clr>
        </p15:guide>
        <p15:guide id="6" orient="horz" pos="3657">
          <p15:clr>
            <a:srgbClr val="A4A3A4"/>
          </p15:clr>
        </p15:guide>
        <p15:guide id="7" orient="horz" pos="1296">
          <p15:clr>
            <a:srgbClr val="A4A3A4"/>
          </p15:clr>
        </p15:guide>
        <p15:guide id="8" orient="horz" pos="1107">
          <p15:clr>
            <a:srgbClr val="A4A3A4"/>
          </p15:clr>
        </p15:guide>
        <p15:guide id="9" pos="4626" userDrawn="1">
          <p15:clr>
            <a:srgbClr val="A4A3A4"/>
          </p15:clr>
        </p15:guide>
        <p15:guide id="10" pos="5587">
          <p15:clr>
            <a:srgbClr val="A4A3A4"/>
          </p15:clr>
        </p15:guide>
        <p15:guide id="11" pos="1830">
          <p15:clr>
            <a:srgbClr val="A4A3A4"/>
          </p15:clr>
        </p15:guide>
        <p15:guide id="12" pos="2268" userDrawn="1">
          <p15:clr>
            <a:srgbClr val="A4A3A4"/>
          </p15:clr>
        </p15:guide>
        <p15:guide id="13" pos="4208">
          <p15:clr>
            <a:srgbClr val="A4A3A4"/>
          </p15:clr>
        </p15:guide>
        <p15:guide id="14" pos="3766">
          <p15:clr>
            <a:srgbClr val="A4A3A4"/>
          </p15:clr>
        </p15:guide>
        <p15:guide id="15" pos="5632">
          <p15:clr>
            <a:srgbClr val="A4A3A4"/>
          </p15:clr>
        </p15:guide>
        <p15:guide id="16" pos="54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man" initials="R" lastIdx="5" clrIdx="0">
    <p:extLst>
      <p:ext uri="{19B8F6BF-5375-455C-9EA6-DF929625EA0E}">
        <p15:presenceInfo xmlns:p15="http://schemas.microsoft.com/office/powerpoint/2012/main" userId="Rom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25B"/>
    <a:srgbClr val="C0C0C0"/>
    <a:srgbClr val="99CCFF"/>
    <a:srgbClr val="70A51C"/>
    <a:srgbClr val="FFFFFF"/>
    <a:srgbClr val="6EA01D"/>
    <a:srgbClr val="7AB800"/>
    <a:srgbClr val="4C1920"/>
    <a:srgbClr val="008B95"/>
    <a:srgbClr val="6D0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202B0CA-FC54-4496-8BCA-5EF66A818D29}" styleName="Dunkle Formatvorlag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6" autoAdjust="0"/>
    <p:restoredTop sz="86784" autoAdjust="0"/>
  </p:normalViewPr>
  <p:slideViewPr>
    <p:cSldViewPr snapToGrid="0" snapToObjects="1">
      <p:cViewPr varScale="1">
        <p:scale>
          <a:sx n="99" d="100"/>
          <a:sy n="99" d="100"/>
        </p:scale>
        <p:origin x="1314" y="78"/>
      </p:cViewPr>
      <p:guideLst>
        <p:guide orient="horz" pos="3339"/>
        <p:guide orient="horz" pos="391"/>
        <p:guide orient="horz"/>
        <p:guide orient="horz" pos="1825"/>
        <p:guide orient="horz" pos="2523"/>
        <p:guide orient="horz" pos="3657"/>
        <p:guide orient="horz" pos="1296"/>
        <p:guide orient="horz" pos="1107"/>
        <p:guide pos="4626"/>
        <p:guide pos="5587"/>
        <p:guide pos="1830"/>
        <p:guide pos="2268"/>
        <p:guide pos="4208"/>
        <p:guide pos="3766"/>
        <p:guide pos="5632"/>
        <p:guide pos="54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4" d="100"/>
          <a:sy n="44" d="100"/>
        </p:scale>
        <p:origin x="2280" y="20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2-24T16:16:25.165" idx="1">
    <p:pos x="3181" y="3186"/>
    <p:text>Increase?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2-24T17:07:27.976" idx="3">
    <p:pos x="5664" y="2434"/>
    <p:text>Was ist das?</p:text>
    <p:extLst>
      <p:ext uri="{C676402C-5697-4E1C-873F-D02D1690AC5C}">
        <p15:threadingInfo xmlns:p15="http://schemas.microsoft.com/office/powerpoint/2012/main" timeZoneBias="-60"/>
      </p:ext>
    </p:extLst>
  </p:cm>
</p:cmLst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0.png"/><Relationship Id="rId1" Type="http://schemas.openxmlformats.org/officeDocument/2006/relationships/image" Target="../media/image180.png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B0D2EC-D392-465D-AE93-B4059F31DA83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C7EA5B-5807-4B15-B3BC-47B7E2775D4F}">
      <dgm:prSet phldrT="[Text]" custT="1"/>
      <dgm:spPr/>
      <dgm:t>
        <a:bodyPr/>
        <a:lstStyle/>
        <a:p>
          <a:r>
            <a:rPr lang="de-DE" sz="1600" dirty="0">
              <a:latin typeface="+mj-lt"/>
            </a:rPr>
            <a:t>Navier-Stokes</a:t>
          </a:r>
        </a:p>
        <a:p>
          <a:r>
            <a:rPr lang="de-DE" sz="1600" dirty="0" err="1">
              <a:latin typeface="+mj-lt"/>
            </a:rPr>
            <a:t>VoF</a:t>
          </a:r>
          <a:endParaRPr lang="de-DE" sz="1600" dirty="0">
            <a:latin typeface="+mj-lt"/>
          </a:endParaRPr>
        </a:p>
        <a:p>
          <a:r>
            <a:rPr lang="de-DE" sz="1200" dirty="0" err="1">
              <a:latin typeface="+mj-lt"/>
            </a:rPr>
            <a:t>U,p</a:t>
          </a:r>
          <a:r>
            <a:rPr lang="de-DE" sz="1200" dirty="0">
              <a:latin typeface="+mj-lt"/>
            </a:rPr>
            <a:t>,</a:t>
          </a:r>
          <a:r>
            <a:rPr lang="el-GR" sz="1200" dirty="0">
              <a:latin typeface="Cambria Math" panose="02040503050406030204" pitchFamily="18" charset="0"/>
              <a:ea typeface="Cambria Math" panose="02040503050406030204" pitchFamily="18" charset="0"/>
            </a:rPr>
            <a:t>γ</a:t>
          </a:r>
          <a:endParaRPr lang="en-US" sz="1200" dirty="0">
            <a:latin typeface="+mj-lt"/>
          </a:endParaRPr>
        </a:p>
      </dgm:t>
    </dgm:pt>
    <dgm:pt modelId="{8C6CBBB7-CF93-43F2-90F9-CA92B7760193}" type="parTrans" cxnId="{7D410B6A-75E7-44C5-A811-F99A7A2D19A8}">
      <dgm:prSet/>
      <dgm:spPr/>
      <dgm:t>
        <a:bodyPr/>
        <a:lstStyle/>
        <a:p>
          <a:endParaRPr lang="en-US"/>
        </a:p>
      </dgm:t>
    </dgm:pt>
    <dgm:pt modelId="{AA2E2508-F5A4-4895-912F-0A22594367C9}" type="sibTrans" cxnId="{7D410B6A-75E7-44C5-A811-F99A7A2D19A8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DE7FC25C-9A4C-4426-A8BB-8DD11608403F}">
          <dgm:prSet phldrT="[Text]" custT="1"/>
          <dgm:spPr>
            <a:ln>
              <a:solidFill>
                <a:srgbClr val="FF0000"/>
              </a:solidFill>
            </a:ln>
          </dgm:spPr>
          <dgm:t>
            <a:bodyPr/>
            <a:lstStyle/>
            <a:p>
              <a:r>
                <a:rPr lang="de-DE" sz="1600" i="1" dirty="0" err="1">
                  <a:latin typeface="+mj-lt"/>
                </a:rPr>
                <a:t>Elec</a:t>
              </a:r>
              <a:r>
                <a:rPr lang="de-DE" sz="1600" i="1" dirty="0">
                  <a:latin typeface="+mj-lt"/>
                </a:rPr>
                <a:t>. Potential</a:t>
              </a:r>
              <a:endParaRPr lang="en-US" sz="1600" i="1" dirty="0">
                <a:latin typeface="+mj-lt"/>
              </a:endParaRPr>
            </a:p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 smtClean="0">
                            <a:latin typeface="Cambria Math" panose="02040503050406030204" pitchFamily="18" charset="0"/>
                          </a:rPr>
                          <m:t>𝜎𝛻</m:t>
                        </m:r>
                        <m:r>
                          <m:rPr>
                            <m:sty m:val="p"/>
                          </m:rPr>
                          <a:rPr lang="el-GR" sz="1200" i="1" smtClean="0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</m:d>
                    <m:r>
                      <a:rPr lang="en-US" sz="12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120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de-DE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de-DE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de-DE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m:oMathPara>
              </a14:m>
              <a:endParaRPr lang="en-US" sz="1200" dirty="0">
                <a:latin typeface="+mj-lt"/>
              </a:endParaRPr>
            </a:p>
          </dgm:t>
        </dgm:pt>
      </mc:Choice>
      <mc:Fallback xmlns="">
        <dgm:pt modelId="{DE7FC25C-9A4C-4426-A8BB-8DD11608403F}">
          <dgm:prSet phldrT="[Text]" custT="1"/>
          <dgm:spPr>
            <a:ln>
              <a:solidFill>
                <a:srgbClr val="FF0000"/>
              </a:solidFill>
            </a:ln>
          </dgm:spPr>
          <dgm:t>
            <a:bodyPr/>
            <a:lstStyle/>
            <a:p>
              <a:r>
                <a:rPr lang="de-DE" sz="1600" i="1" dirty="0" err="1">
                  <a:latin typeface="+mj-lt"/>
                </a:rPr>
                <a:t>Elec</a:t>
              </a:r>
              <a:r>
                <a:rPr lang="de-DE" sz="1600" i="1" dirty="0">
                  <a:latin typeface="+mj-lt"/>
                </a:rPr>
                <a:t>. Potential</a:t>
              </a:r>
              <a:endParaRPr lang="en-US" sz="1600" i="1" dirty="0">
                <a:latin typeface="+mj-lt"/>
              </a:endParaRPr>
            </a:p>
            <a:p>
              <a:pPr/>
              <a:r>
                <a:rPr lang="en-US" sz="1200" i="0" smtClean="0">
                  <a:latin typeface="Cambria Math" panose="02040503050406030204" pitchFamily="18" charset="0"/>
                </a:rPr>
                <a:t>𝛻</a:t>
              </a:r>
              <a:r>
                <a:rPr lang="en-US" sz="1200" i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∙</a:t>
              </a:r>
              <a:r>
                <a:rPr lang="en-US" sz="1200" i="0" smtClean="0">
                  <a:latin typeface="Cambria Math" panose="02040503050406030204" pitchFamily="18" charset="0"/>
                </a:rPr>
                <a:t>(𝜎𝛻</a:t>
              </a:r>
              <a:r>
                <a:rPr lang="el-GR" sz="1200" i="0" smtClean="0">
                  <a:latin typeface="Cambria Math" panose="02040503050406030204" pitchFamily="18" charset="0"/>
                </a:rPr>
                <a:t>ϕ)</a:t>
              </a:r>
              <a:r>
                <a:rPr lang="en-US" sz="1200" i="0" smtClean="0">
                  <a:latin typeface="Cambria Math" panose="02040503050406030204" pitchFamily="18" charset="0"/>
                </a:rPr>
                <a:t>=</a:t>
              </a:r>
              <a:r>
                <a:rPr lang="en-US" sz="1200" i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𝛻∙</a:t>
              </a:r>
              <a:r>
                <a:rPr lang="en-US" sz="1200" i="0" smtClean="0">
                  <a:latin typeface="Cambria Math" panose="02040503050406030204" pitchFamily="18" charset="0"/>
                </a:rPr>
                <a:t>𝜎</a:t>
              </a:r>
              <a:r>
                <a:rPr lang="de-DE" sz="1200" b="0" i="0" smtClean="0">
                  <a:latin typeface="Cambria Math" panose="02040503050406030204" pitchFamily="18" charset="0"/>
                </a:rPr>
                <a:t>(𝑢</a:t>
              </a:r>
              <a:r>
                <a:rPr lang="de-DE" sz="1200" b="0" i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×𝐵)</a:t>
              </a:r>
              <a:endParaRPr lang="en-US" sz="1200" dirty="0">
                <a:latin typeface="+mj-lt"/>
              </a:endParaRPr>
            </a:p>
          </dgm:t>
        </dgm:pt>
      </mc:Fallback>
    </mc:AlternateContent>
    <dgm:pt modelId="{7158D4C0-ED71-4A6A-8C71-010419900BD7}" type="parTrans" cxnId="{61806785-CCF7-4C50-93DF-74787487A5D5}">
      <dgm:prSet/>
      <dgm:spPr/>
      <dgm:t>
        <a:bodyPr/>
        <a:lstStyle/>
        <a:p>
          <a:endParaRPr lang="en-US"/>
        </a:p>
      </dgm:t>
    </dgm:pt>
    <dgm:pt modelId="{67A40BBC-6AE3-4856-B3A7-62693D098CC9}" type="sibTrans" cxnId="{61806785-CCF7-4C50-93DF-74787487A5D5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6D3C0469-7DB4-422A-B6C3-5E32C52C2EE9}">
          <dgm:prSet phldrT="[Text]" custT="1"/>
          <dgm:spPr/>
          <dgm:t>
            <a:bodyPr/>
            <a:lstStyle/>
            <a:p>
              <a:r>
                <a:rPr lang="de-DE" sz="1600" dirty="0" err="1">
                  <a:latin typeface="+mj-lt"/>
                </a:rPr>
                <a:t>Current</a:t>
              </a:r>
              <a:r>
                <a:rPr lang="de-DE" sz="1600" dirty="0">
                  <a:latin typeface="+mj-lt"/>
                </a:rPr>
                <a:t> </a:t>
              </a:r>
              <a:r>
                <a:rPr lang="de-DE" sz="1600" dirty="0" err="1">
                  <a:latin typeface="+mj-lt"/>
                </a:rPr>
                <a:t>density</a:t>
              </a:r>
              <a:endParaRPr lang="de-DE" sz="1600" dirty="0">
                <a:latin typeface="+mj-lt"/>
              </a:endParaRPr>
            </a:p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200" i="1" smtClean="0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200" i="1" smtClean="0">
                            <a:latin typeface="Cambria Math" panose="02040503050406030204" pitchFamily="18" charset="0"/>
                          </a:rPr>
                          <m:t>𝛻</m:t>
                        </m:r>
                        <m:r>
                          <m:rPr>
                            <m:sty m:val="p"/>
                          </m:rPr>
                          <a:rPr lang="el-GR" sz="1200" i="1" smtClean="0">
                            <a:latin typeface="Cambria Math" panose="02040503050406030204" pitchFamily="18" charset="0"/>
                          </a:rPr>
                          <m:t>ϕ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m:oMathPara>
              </a14:m>
              <a:endParaRPr lang="en-US" sz="1000" dirty="0">
                <a:latin typeface="+mj-lt"/>
              </a:endParaRPr>
            </a:p>
          </dgm:t>
        </dgm:pt>
      </mc:Choice>
      <mc:Fallback xmlns="">
        <dgm:pt modelId="{6D3C0469-7DB4-422A-B6C3-5E32C52C2EE9}">
          <dgm:prSet phldrT="[Text]" custT="1"/>
          <dgm:spPr/>
          <dgm:t>
            <a:bodyPr/>
            <a:lstStyle/>
            <a:p>
              <a:r>
                <a:rPr lang="de-DE" sz="1600" dirty="0" err="1">
                  <a:latin typeface="+mj-lt"/>
                </a:rPr>
                <a:t>Current</a:t>
              </a:r>
              <a:r>
                <a:rPr lang="de-DE" sz="1600" dirty="0">
                  <a:latin typeface="+mj-lt"/>
                </a:rPr>
                <a:t> </a:t>
              </a:r>
              <a:r>
                <a:rPr lang="de-DE" sz="1600" dirty="0" err="1">
                  <a:latin typeface="+mj-lt"/>
                </a:rPr>
                <a:t>density</a:t>
              </a:r>
              <a:endParaRPr lang="de-DE" sz="1600" dirty="0">
                <a:latin typeface="+mj-lt"/>
              </a:endParaRPr>
            </a:p>
            <a:p>
              <a:pPr/>
              <a:r>
                <a:rPr lang="de-DE" sz="1200" b="0" i="0" smtClean="0">
                  <a:latin typeface="Cambria Math" panose="02040503050406030204" pitchFamily="18" charset="0"/>
                </a:rPr>
                <a:t>𝐽=</a:t>
              </a:r>
              <a:r>
                <a:rPr lang="en-US" sz="1200" i="0" smtClean="0">
                  <a:latin typeface="Cambria Math" panose="02040503050406030204" pitchFamily="18" charset="0"/>
                </a:rPr>
                <a:t>𝜎(</a:t>
              </a:r>
              <a:r>
                <a:rPr lang="de-DE" sz="1200" b="0" i="0" smtClean="0">
                  <a:latin typeface="Cambria Math" panose="02040503050406030204" pitchFamily="18" charset="0"/>
                </a:rPr>
                <a:t>−</a:t>
              </a:r>
              <a:r>
                <a:rPr lang="en-US" sz="1200" i="0" smtClean="0">
                  <a:latin typeface="Cambria Math" panose="02040503050406030204" pitchFamily="18" charset="0"/>
                </a:rPr>
                <a:t>𝛻</a:t>
              </a:r>
              <a:r>
                <a:rPr lang="el-GR" sz="1200" i="0" smtClean="0">
                  <a:latin typeface="Cambria Math" panose="02040503050406030204" pitchFamily="18" charset="0"/>
                </a:rPr>
                <a:t>ϕ</a:t>
              </a:r>
              <a:r>
                <a:rPr lang="de-DE" sz="1200" b="0" i="0" smtClean="0">
                  <a:latin typeface="Cambria Math" panose="02040503050406030204" pitchFamily="18" charset="0"/>
                </a:rPr>
                <a:t>+𝑢</a:t>
              </a:r>
              <a:r>
                <a:rPr lang="de-DE" sz="1200" b="0" i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×𝐵)</a:t>
              </a:r>
              <a:endParaRPr lang="en-US" sz="1000" dirty="0">
                <a:latin typeface="+mj-lt"/>
              </a:endParaRPr>
            </a:p>
          </dgm:t>
        </dgm:pt>
      </mc:Fallback>
    </mc:AlternateContent>
    <dgm:pt modelId="{534BDC19-763A-4CBE-8F8C-9D4BB7E2020E}" type="parTrans" cxnId="{E979D11D-C0D3-4E05-90C1-EDC935C92A98}">
      <dgm:prSet/>
      <dgm:spPr/>
      <dgm:t>
        <a:bodyPr/>
        <a:lstStyle/>
        <a:p>
          <a:endParaRPr lang="en-US"/>
        </a:p>
      </dgm:t>
    </dgm:pt>
    <dgm:pt modelId="{8F9C2921-271B-49F3-9159-5C7C859BCC46}" type="sibTrans" cxnId="{E979D11D-C0D3-4E05-90C1-EDC935C92A98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B45317B2-9EBC-42D4-9BF0-EBDDB138DB60}">
          <dgm:prSet phldrT="[Text]" custT="1"/>
          <dgm:spPr/>
          <dgm:t>
            <a:bodyPr/>
            <a:lstStyle/>
            <a:p>
              <a:r>
                <a:rPr lang="de-DE" sz="1600" dirty="0">
                  <a:latin typeface="+mj-lt"/>
                </a:rPr>
                <a:t>magn. potential</a:t>
              </a:r>
            </a:p>
            <a:p>
              <a:r>
                <a:rPr lang="de-DE" sz="1200" b="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A(r)</a:t>
              </a:r>
              <a14:m>
                <m:oMath xmlns:m="http://schemas.openxmlformats.org/officeDocument/2006/math">
                  <m:r>
                    <a:rPr lang="de-DE" sz="1200" b="0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lang="de-DE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</m:ctrlPr>
                    </m:fPr>
                    <m:num>
                      <m:r>
                        <a:rPr lang="de-DE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µ</m:t>
                      </m:r>
                    </m:num>
                    <m:den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l-GR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</m:den>
                  </m:f>
                  <m:nary>
                    <m:naryPr>
                      <m:limLoc m:val="undOvr"/>
                      <m:ctrlPr>
                        <a:rPr lang="de-DE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</m:ctrlPr>
                    </m:naryPr>
                    <m:sub>
                      <m:r>
                        <m:rPr>
                          <m:brk m:alnAt="24"/>
                        </m:rP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sub>
                    <m:sup/>
                    <m:e>
                      <m:f>
                        <m:fPr>
                          <m:ctrlPr>
                            <a:rPr lang="de-DE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  <m:d>
                            <m:d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de-DE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/>
                          </m:sSup>
                        </m:den>
                      </m:f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𝑑𝑉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</m:t>
                      </m:r>
                      <m:r>
                        <m:rPr>
                          <m:sty m:val="p"/>
                        </m:rPr>
                        <a:rPr lang="el-GR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e>
                  </m:nary>
                </m:oMath>
              </a14:m>
              <a:endParaRPr lang="en-US" sz="12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  <a:p>
              <a14:m>
                <m:oMath xmlns:m="http://schemas.openxmlformats.org/officeDocument/2006/math">
                  <m:r>
                    <a:rPr lang="de-DE" sz="1200" b="0" i="1" smtClean="0">
                      <a:latin typeface="Cambria Math" panose="02040503050406030204" pitchFamily="18" charset="0"/>
                    </a:rPr>
                    <m:t>−</m:t>
                  </m:r>
                  <m:sSup>
                    <m:sSupPr>
                      <m:ctrlP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</m:ctrlPr>
                    </m:sSupPr>
                    <m:e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</m:e>
                    <m:sup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 lang="de-DE" sz="1200" b="0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𝐴</m:t>
                  </m:r>
                  <m:r>
                    <a:rPr lang="de-DE" sz="1200" b="0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= </m:t>
                  </m:r>
                  <m:r>
                    <a:rPr lang="de-DE" sz="1200" b="0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𝜇</m:t>
                  </m:r>
                  <m:r>
                    <a:rPr lang="de-DE" sz="1200" b="0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𝐽</m:t>
                  </m:r>
                </m:oMath>
              </a14:m>
              <a:r>
                <a:rPr lang="en-US" sz="1200" dirty="0">
                  <a:latin typeface="+mj-lt"/>
                </a:rPr>
                <a:t> </a:t>
              </a:r>
              <a14:m>
                <m:oMath xmlns:m="http://schemas.openxmlformats.org/officeDocument/2006/math">
                  <m:r>
                    <a:rPr lang="de-DE" sz="1200" b="0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:</m:t>
                  </m:r>
                  <m:r>
                    <m:rPr>
                      <m:sty m:val="p"/>
                    </m:rPr>
                    <a:rPr lang="el-GR" sz="1200" b="0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Ω</m:t>
                  </m:r>
                  <m:r>
                    <a:rPr lang="de-DE" sz="1200" b="0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 </m:t>
                  </m:r>
                </m:oMath>
              </a14:m>
              <a:r>
                <a:rPr lang="en-US" sz="1200" dirty="0">
                  <a:latin typeface="+mj-lt"/>
                </a:rPr>
                <a:t> </a:t>
              </a:r>
            </a:p>
          </dgm:t>
        </dgm:pt>
      </mc:Choice>
      <mc:Fallback xmlns="">
        <dgm:pt modelId="{B45317B2-9EBC-42D4-9BF0-EBDDB138DB60}">
          <dgm:prSet phldrT="[Text]" custT="1"/>
          <dgm:spPr/>
          <dgm:t>
            <a:bodyPr/>
            <a:lstStyle/>
            <a:p>
              <a:r>
                <a:rPr lang="de-DE" sz="1600" dirty="0">
                  <a:latin typeface="+mj-lt"/>
                </a:rPr>
                <a:t>magn. potential</a:t>
              </a:r>
            </a:p>
            <a:p>
              <a:r>
                <a:rPr lang="de-DE" sz="1200" b="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A(r)</a:t>
              </a:r>
              <a:r>
                <a:rPr lang="de-DE" sz="1200" b="0" i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=</a:t>
              </a:r>
              <a:r>
                <a:rPr lang="de-DE" sz="1200" i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µ/</a:t>
              </a:r>
              <a:r>
                <a:rPr lang="de-DE" sz="1200" b="0" i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  <a:r>
                <a:rPr lang="el-GR" sz="1200" b="0" i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π</a:t>
              </a:r>
              <a:r>
                <a:rPr lang="de-DE" sz="1200" b="0" i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r>
                <a:rPr lang="de-DE" sz="1200" i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∫17</a:t>
              </a:r>
              <a:r>
                <a:rPr lang="de-DE" sz="1200" b="0" i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_𝑉▒〖𝐽(𝑟^′ )/|𝑟−𝑟^′ |^  𝑑𝑉(𝑟^′ )  :𝜕</a:t>
              </a:r>
              <a:r>
                <a:rPr lang="el-GR" sz="1200" b="0" i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Ω</a:t>
              </a:r>
              <a:r>
                <a:rPr lang="de-DE" sz="1200" b="0" i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 〗</a:t>
              </a:r>
              <a:endParaRPr lang="en-US" sz="12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  <a:p>
              <a:r>
                <a:rPr lang="de-DE" sz="1200" b="0" i="0" smtClean="0">
                  <a:latin typeface="Cambria Math" panose="02040503050406030204" pitchFamily="18" charset="0"/>
                </a:rPr>
                <a:t>−</a:t>
              </a:r>
              <a:r>
                <a:rPr lang="de-DE" sz="1200" b="0" i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∇^2 𝐴= 𝜇𝐽</a:t>
              </a:r>
              <a:r>
                <a:rPr lang="en-US" sz="1200" dirty="0">
                  <a:latin typeface="+mj-lt"/>
                </a:rPr>
                <a:t> </a:t>
              </a:r>
              <a:r>
                <a:rPr lang="de-DE" sz="1200" b="0" i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:</a:t>
              </a:r>
              <a:r>
                <a:rPr lang="el-GR" sz="1200" b="0" i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Ω</a:t>
              </a:r>
              <a:r>
                <a:rPr lang="de-DE" sz="1200" b="0" i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1200" dirty="0">
                  <a:latin typeface="+mj-lt"/>
                </a:rPr>
                <a:t> </a:t>
              </a:r>
            </a:p>
          </dgm:t>
        </dgm:pt>
      </mc:Fallback>
    </mc:AlternateContent>
    <dgm:pt modelId="{B05B2DF6-E6D2-4403-BB94-F60116E4093D}" type="parTrans" cxnId="{588881D8-4963-4E39-A202-6C4DD3E66D9A}">
      <dgm:prSet/>
      <dgm:spPr/>
      <dgm:t>
        <a:bodyPr/>
        <a:lstStyle/>
        <a:p>
          <a:endParaRPr lang="en-US"/>
        </a:p>
      </dgm:t>
    </dgm:pt>
    <dgm:pt modelId="{1CB7C546-551C-41D1-AFF8-1B0B28474E88}" type="sibTrans" cxnId="{588881D8-4963-4E39-A202-6C4DD3E66D9A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31529E43-DD1A-48FB-A112-DF7741B1553B}">
          <dgm:prSet phldrT="[Text]" custT="1"/>
          <dgm:spPr/>
          <dgm:t>
            <a:bodyPr/>
            <a:lstStyle/>
            <a:p>
              <a:r>
                <a:rPr lang="de-DE" sz="1600" dirty="0">
                  <a:latin typeface="+mj-lt"/>
                </a:rPr>
                <a:t>Lorentz </a:t>
              </a:r>
              <a:r>
                <a:rPr lang="de-DE" sz="1600" dirty="0" err="1">
                  <a:latin typeface="+mj-lt"/>
                </a:rPr>
                <a:t>force</a:t>
              </a:r>
              <a:endParaRPr lang="de-DE" sz="1600" dirty="0">
                <a:latin typeface="+mj-lt"/>
              </a:endParaRPr>
            </a:p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de-DE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sz="1200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de-DE" sz="120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20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de-DE" sz="120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de-DE" sz="1200" smtClean="0">
                        <a:latin typeface="Cambria Math" panose="02040503050406030204" pitchFamily="18" charset="0"/>
                      </a:rPr>
                      <m:t>𝐵</m:t>
                    </m:r>
                  </m:oMath>
                </m:oMathPara>
              </a14:m>
              <a:endParaRPr lang="en-US" sz="1200" dirty="0">
                <a:latin typeface="+mj-lt"/>
              </a:endParaRPr>
            </a:p>
          </dgm:t>
        </dgm:pt>
      </mc:Choice>
      <mc:Fallback xmlns="">
        <dgm:pt modelId="{31529E43-DD1A-48FB-A112-DF7741B1553B}">
          <dgm:prSet phldrT="[Text]" custT="1"/>
          <dgm:spPr/>
          <dgm:t>
            <a:bodyPr/>
            <a:lstStyle/>
            <a:p>
              <a:r>
                <a:rPr lang="de-DE" sz="1600" dirty="0">
                  <a:latin typeface="+mj-lt"/>
                </a:rPr>
                <a:t>Lorentz </a:t>
              </a:r>
              <a:r>
                <a:rPr lang="de-DE" sz="1600" dirty="0" err="1">
                  <a:latin typeface="+mj-lt"/>
                </a:rPr>
                <a:t>force</a:t>
              </a:r>
              <a:endParaRPr lang="de-DE" sz="1600" dirty="0">
                <a:latin typeface="+mj-lt"/>
              </a:endParaRPr>
            </a:p>
            <a:p>
              <a:pPr/>
              <a:r>
                <a:rPr lang="de-DE" sz="1200" i="0" smtClean="0">
                  <a:latin typeface="Cambria Math" panose="02040503050406030204" pitchFamily="18" charset="0"/>
                </a:rPr>
                <a:t>𝐹_𝐿=𝐽×𝐵</a:t>
              </a:r>
              <a:endParaRPr lang="en-US" sz="1200" dirty="0">
                <a:latin typeface="+mj-lt"/>
              </a:endParaRPr>
            </a:p>
          </dgm:t>
        </dgm:pt>
      </mc:Fallback>
    </mc:AlternateContent>
    <dgm:pt modelId="{2A526F56-F72A-4A84-BFAE-AF94E3F52FBE}" type="parTrans" cxnId="{4DA5A00F-9884-4204-B539-5BEE1E5263A5}">
      <dgm:prSet/>
      <dgm:spPr/>
      <dgm:t>
        <a:bodyPr/>
        <a:lstStyle/>
        <a:p>
          <a:endParaRPr lang="en-US"/>
        </a:p>
      </dgm:t>
    </dgm:pt>
    <dgm:pt modelId="{B696B241-86D1-45D4-8BD3-6BA1BBF94E5C}" type="sibTrans" cxnId="{4DA5A00F-9884-4204-B539-5BEE1E5263A5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856CD7E4-42C4-4EBE-ADD8-C55656C8AD97}">
          <dgm:prSet phldrT="[Text]" custT="1"/>
          <dgm:spPr/>
          <dgm:t>
            <a:bodyPr/>
            <a:lstStyle/>
            <a:p>
              <a:r>
                <a:rPr lang="de-DE" sz="1600" dirty="0">
                  <a:latin typeface="+mj-lt"/>
                </a:rPr>
                <a:t>magn. Field</a:t>
              </a:r>
            </a:p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𝛻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de-DE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m:oMathPara>
              </a14:m>
              <a:endParaRPr lang="en-US" sz="1200" dirty="0">
                <a:latin typeface="+mj-lt"/>
              </a:endParaRPr>
            </a:p>
          </dgm:t>
        </dgm:pt>
      </mc:Choice>
      <mc:Fallback xmlns="">
        <dgm:pt modelId="{856CD7E4-42C4-4EBE-ADD8-C55656C8AD97}">
          <dgm:prSet phldrT="[Text]" custT="1"/>
          <dgm:spPr/>
          <dgm:t>
            <a:bodyPr/>
            <a:lstStyle/>
            <a:p>
              <a:r>
                <a:rPr lang="de-DE" sz="1600" dirty="0">
                  <a:latin typeface="+mj-lt"/>
                </a:rPr>
                <a:t>magn. Field</a:t>
              </a:r>
            </a:p>
            <a:p>
              <a:pPr/>
              <a:r>
                <a:rPr lang="de-DE" sz="1200" b="0" i="0" smtClean="0">
                  <a:latin typeface="Cambria Math" panose="02040503050406030204" pitchFamily="18" charset="0"/>
                </a:rPr>
                <a:t>𝐵=</a:t>
              </a:r>
              <a:r>
                <a:rPr lang="de-DE" sz="1200" b="0" i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∇×𝐴</a:t>
              </a:r>
              <a:endParaRPr lang="en-US" sz="1200" dirty="0">
                <a:latin typeface="+mj-lt"/>
              </a:endParaRPr>
            </a:p>
          </dgm:t>
        </dgm:pt>
      </mc:Fallback>
    </mc:AlternateContent>
    <dgm:pt modelId="{FBAE524F-D4D2-42DC-A29B-8FA170EC8A70}" type="parTrans" cxnId="{0CE41320-D1D6-4272-B728-FA87926D14D4}">
      <dgm:prSet/>
      <dgm:spPr/>
      <dgm:t>
        <a:bodyPr/>
        <a:lstStyle/>
        <a:p>
          <a:endParaRPr lang="en-US"/>
        </a:p>
      </dgm:t>
    </dgm:pt>
    <dgm:pt modelId="{53159794-1124-47F7-B907-84B1D814DABD}" type="sibTrans" cxnId="{0CE41320-D1D6-4272-B728-FA87926D14D4}">
      <dgm:prSet/>
      <dgm:spPr/>
      <dgm:t>
        <a:bodyPr/>
        <a:lstStyle/>
        <a:p>
          <a:endParaRPr lang="en-US"/>
        </a:p>
      </dgm:t>
    </dgm:pt>
    <dgm:pt modelId="{F27D6915-712E-4A9E-B153-7439E07F3A5D}" type="pres">
      <dgm:prSet presAssocID="{B3B0D2EC-D392-465D-AE93-B4059F31DA83}" presName="cycle" presStyleCnt="0">
        <dgm:presLayoutVars>
          <dgm:dir/>
          <dgm:resizeHandles val="exact"/>
        </dgm:presLayoutVars>
      </dgm:prSet>
      <dgm:spPr/>
    </dgm:pt>
    <dgm:pt modelId="{D6A4E99A-42F0-4AC5-80E5-63C7B16ED13A}" type="pres">
      <dgm:prSet presAssocID="{B3C7EA5B-5807-4B15-B3BC-47B7E2775D4F}" presName="node" presStyleLbl="node1" presStyleIdx="0" presStyleCnt="6" custScaleX="123293" custScaleY="122057" custRadScaleRad="92360" custRadScaleInc="-1300">
        <dgm:presLayoutVars>
          <dgm:bulletEnabled val="1"/>
        </dgm:presLayoutVars>
      </dgm:prSet>
      <dgm:spPr/>
    </dgm:pt>
    <dgm:pt modelId="{6CDFA5A9-6D21-4911-A268-F0563D5458D6}" type="pres">
      <dgm:prSet presAssocID="{B3C7EA5B-5807-4B15-B3BC-47B7E2775D4F}" presName="spNode" presStyleCnt="0"/>
      <dgm:spPr/>
    </dgm:pt>
    <dgm:pt modelId="{EEEEFD61-3148-423B-9D78-EB3D5B13BC6D}" type="pres">
      <dgm:prSet presAssocID="{AA2E2508-F5A4-4895-912F-0A22594367C9}" presName="sibTrans" presStyleLbl="sibTrans1D1" presStyleIdx="0" presStyleCnt="6"/>
      <dgm:spPr/>
    </dgm:pt>
    <dgm:pt modelId="{91DCBF88-1C5B-4554-85F7-10B047A3E4F7}" type="pres">
      <dgm:prSet presAssocID="{DE7FC25C-9A4C-4426-A8BB-8DD11608403F}" presName="node" presStyleLbl="node1" presStyleIdx="1" presStyleCnt="6" custScaleX="128430" custScaleY="98792" custRadScaleRad="95423" custRadScaleInc="20562">
        <dgm:presLayoutVars>
          <dgm:bulletEnabled val="1"/>
        </dgm:presLayoutVars>
      </dgm:prSet>
      <dgm:spPr/>
    </dgm:pt>
    <dgm:pt modelId="{597DE335-D7B6-4EA4-ACD1-61D98F1D3878}" type="pres">
      <dgm:prSet presAssocID="{DE7FC25C-9A4C-4426-A8BB-8DD11608403F}" presName="spNode" presStyleCnt="0"/>
      <dgm:spPr/>
    </dgm:pt>
    <dgm:pt modelId="{555FE7A3-9906-47EC-A57A-4DA3F2EF0626}" type="pres">
      <dgm:prSet presAssocID="{67A40BBC-6AE3-4856-B3A7-62693D098CC9}" presName="sibTrans" presStyleLbl="sibTrans1D1" presStyleIdx="1" presStyleCnt="6"/>
      <dgm:spPr/>
    </dgm:pt>
    <dgm:pt modelId="{B84D81E4-D7E7-4167-B590-A6193A5A73BC}" type="pres">
      <dgm:prSet presAssocID="{6D3C0469-7DB4-422A-B6C3-5E32C52C2EE9}" presName="node" presStyleLbl="node1" presStyleIdx="2" presStyleCnt="6" custScaleX="125861" custScaleY="98792" custRadScaleRad="95614" custRadScaleInc="-41743">
        <dgm:presLayoutVars>
          <dgm:bulletEnabled val="1"/>
        </dgm:presLayoutVars>
      </dgm:prSet>
      <dgm:spPr/>
    </dgm:pt>
    <dgm:pt modelId="{A42669DB-72BF-4405-A63D-E4053EEE8DDD}" type="pres">
      <dgm:prSet presAssocID="{6D3C0469-7DB4-422A-B6C3-5E32C52C2EE9}" presName="spNode" presStyleCnt="0"/>
      <dgm:spPr/>
    </dgm:pt>
    <dgm:pt modelId="{061088DC-A96F-43C1-A366-DFC3F89641B0}" type="pres">
      <dgm:prSet presAssocID="{8F9C2921-271B-49F3-9159-5C7C859BCC46}" presName="sibTrans" presStyleLbl="sibTrans1D1" presStyleIdx="2" presStyleCnt="6"/>
      <dgm:spPr/>
    </dgm:pt>
    <dgm:pt modelId="{BEF62688-B028-439E-B9B2-3BDDAED42E11}" type="pres">
      <dgm:prSet presAssocID="{B45317B2-9EBC-42D4-9BF0-EBDDB138DB60}" presName="node" presStyleLbl="node1" presStyleIdx="3" presStyleCnt="6" custScaleX="162604" custScaleY="116147">
        <dgm:presLayoutVars>
          <dgm:bulletEnabled val="1"/>
        </dgm:presLayoutVars>
      </dgm:prSet>
      <dgm:spPr/>
    </dgm:pt>
    <dgm:pt modelId="{C749B3A3-2BBB-4400-A41A-CDA894A73160}" type="pres">
      <dgm:prSet presAssocID="{B45317B2-9EBC-42D4-9BF0-EBDDB138DB60}" presName="spNode" presStyleCnt="0"/>
      <dgm:spPr/>
    </dgm:pt>
    <dgm:pt modelId="{D233568F-21F5-4CAD-AD69-33A9D1441433}" type="pres">
      <dgm:prSet presAssocID="{1CB7C546-551C-41D1-AFF8-1B0B28474E88}" presName="sibTrans" presStyleLbl="sibTrans1D1" presStyleIdx="3" presStyleCnt="6"/>
      <dgm:spPr/>
    </dgm:pt>
    <dgm:pt modelId="{4619F315-36C4-45A4-8F76-4F161C90C389}" type="pres">
      <dgm:prSet presAssocID="{856CD7E4-42C4-4EBE-ADD8-C55656C8AD97}" presName="node" presStyleLbl="node1" presStyleIdx="4" presStyleCnt="6" custScaleX="130999" custScaleY="98792" custRadScaleRad="98027" custRadScaleInc="48076">
        <dgm:presLayoutVars>
          <dgm:bulletEnabled val="1"/>
        </dgm:presLayoutVars>
      </dgm:prSet>
      <dgm:spPr/>
    </dgm:pt>
    <dgm:pt modelId="{A32C6AEB-D745-40CA-A6A2-E4B824498D86}" type="pres">
      <dgm:prSet presAssocID="{856CD7E4-42C4-4EBE-ADD8-C55656C8AD97}" presName="spNode" presStyleCnt="0"/>
      <dgm:spPr/>
    </dgm:pt>
    <dgm:pt modelId="{3C7E4C01-FE92-444F-AAE7-72F157AFF828}" type="pres">
      <dgm:prSet presAssocID="{53159794-1124-47F7-B907-84B1D814DABD}" presName="sibTrans" presStyleLbl="sibTrans1D1" presStyleIdx="4" presStyleCnt="6"/>
      <dgm:spPr/>
    </dgm:pt>
    <dgm:pt modelId="{BD6463D3-7C5F-4B7E-8E02-E714AEDDFD46}" type="pres">
      <dgm:prSet presAssocID="{31529E43-DD1A-48FB-A112-DF7741B1553B}" presName="node" presStyleLbl="node1" presStyleIdx="5" presStyleCnt="6" custScaleX="123293" custScaleY="98792" custRadScaleRad="98491" custRadScaleInc="-24877">
        <dgm:presLayoutVars>
          <dgm:bulletEnabled val="1"/>
        </dgm:presLayoutVars>
      </dgm:prSet>
      <dgm:spPr/>
    </dgm:pt>
    <dgm:pt modelId="{512A23D4-FD00-469B-BE8E-3020F57EC200}" type="pres">
      <dgm:prSet presAssocID="{31529E43-DD1A-48FB-A112-DF7741B1553B}" presName="spNode" presStyleCnt="0"/>
      <dgm:spPr/>
    </dgm:pt>
    <dgm:pt modelId="{BD2645A1-4C72-4FD5-98C5-F9464C1DC2B6}" type="pres">
      <dgm:prSet presAssocID="{B696B241-86D1-45D4-8BD3-6BA1BBF94E5C}" presName="sibTrans" presStyleLbl="sibTrans1D1" presStyleIdx="5" presStyleCnt="6"/>
      <dgm:spPr/>
    </dgm:pt>
  </dgm:ptLst>
  <dgm:cxnLst>
    <dgm:cxn modelId="{4DA5A00F-9884-4204-B539-5BEE1E5263A5}" srcId="{B3B0D2EC-D392-465D-AE93-B4059F31DA83}" destId="{31529E43-DD1A-48FB-A112-DF7741B1553B}" srcOrd="5" destOrd="0" parTransId="{2A526F56-F72A-4A84-BFAE-AF94E3F52FBE}" sibTransId="{B696B241-86D1-45D4-8BD3-6BA1BBF94E5C}"/>
    <dgm:cxn modelId="{2C1C4F1C-A3D5-4C61-B645-37A5E8CC9BDC}" type="presOf" srcId="{1CB7C546-551C-41D1-AFF8-1B0B28474E88}" destId="{D233568F-21F5-4CAD-AD69-33A9D1441433}" srcOrd="0" destOrd="0" presId="urn:microsoft.com/office/officeart/2005/8/layout/cycle5"/>
    <dgm:cxn modelId="{E979D11D-C0D3-4E05-90C1-EDC935C92A98}" srcId="{B3B0D2EC-D392-465D-AE93-B4059F31DA83}" destId="{6D3C0469-7DB4-422A-B6C3-5E32C52C2EE9}" srcOrd="2" destOrd="0" parTransId="{534BDC19-763A-4CBE-8F8C-9D4BB7E2020E}" sibTransId="{8F9C2921-271B-49F3-9159-5C7C859BCC46}"/>
    <dgm:cxn modelId="{C1950E1F-A6E5-477D-9065-E65BBE53EDA5}" type="presOf" srcId="{31529E43-DD1A-48FB-A112-DF7741B1553B}" destId="{BD6463D3-7C5F-4B7E-8E02-E714AEDDFD46}" srcOrd="0" destOrd="0" presId="urn:microsoft.com/office/officeart/2005/8/layout/cycle5"/>
    <dgm:cxn modelId="{0CE41320-D1D6-4272-B728-FA87926D14D4}" srcId="{B3B0D2EC-D392-465D-AE93-B4059F31DA83}" destId="{856CD7E4-42C4-4EBE-ADD8-C55656C8AD97}" srcOrd="4" destOrd="0" parTransId="{FBAE524F-D4D2-42DC-A29B-8FA170EC8A70}" sibTransId="{53159794-1124-47F7-B907-84B1D814DABD}"/>
    <dgm:cxn modelId="{24FA9926-2963-4570-9FD6-4342759F0F7D}" type="presOf" srcId="{B3C7EA5B-5807-4B15-B3BC-47B7E2775D4F}" destId="{D6A4E99A-42F0-4AC5-80E5-63C7B16ED13A}" srcOrd="0" destOrd="0" presId="urn:microsoft.com/office/officeart/2005/8/layout/cycle5"/>
    <dgm:cxn modelId="{5D7B6C2D-19B4-4B01-BD43-CC4175C1E24B}" type="presOf" srcId="{67A40BBC-6AE3-4856-B3A7-62693D098CC9}" destId="{555FE7A3-9906-47EC-A57A-4DA3F2EF0626}" srcOrd="0" destOrd="0" presId="urn:microsoft.com/office/officeart/2005/8/layout/cycle5"/>
    <dgm:cxn modelId="{B480A644-E849-4416-8BF7-2DE4E4F879DB}" type="presOf" srcId="{AA2E2508-F5A4-4895-912F-0A22594367C9}" destId="{EEEEFD61-3148-423B-9D78-EB3D5B13BC6D}" srcOrd="0" destOrd="0" presId="urn:microsoft.com/office/officeart/2005/8/layout/cycle5"/>
    <dgm:cxn modelId="{7D410B6A-75E7-44C5-A811-F99A7A2D19A8}" srcId="{B3B0D2EC-D392-465D-AE93-B4059F31DA83}" destId="{B3C7EA5B-5807-4B15-B3BC-47B7E2775D4F}" srcOrd="0" destOrd="0" parTransId="{8C6CBBB7-CF93-43F2-90F9-CA92B7760193}" sibTransId="{AA2E2508-F5A4-4895-912F-0A22594367C9}"/>
    <dgm:cxn modelId="{356E3F4E-F46E-49F0-9A3E-AC7F96096DF8}" type="presOf" srcId="{6D3C0469-7DB4-422A-B6C3-5E32C52C2EE9}" destId="{B84D81E4-D7E7-4167-B590-A6193A5A73BC}" srcOrd="0" destOrd="0" presId="urn:microsoft.com/office/officeart/2005/8/layout/cycle5"/>
    <dgm:cxn modelId="{61806785-CCF7-4C50-93DF-74787487A5D5}" srcId="{B3B0D2EC-D392-465D-AE93-B4059F31DA83}" destId="{DE7FC25C-9A4C-4426-A8BB-8DD11608403F}" srcOrd="1" destOrd="0" parTransId="{7158D4C0-ED71-4A6A-8C71-010419900BD7}" sibTransId="{67A40BBC-6AE3-4856-B3A7-62693D098CC9}"/>
    <dgm:cxn modelId="{A0F720A0-3C2E-4697-9051-0750E6CA1AD9}" type="presOf" srcId="{856CD7E4-42C4-4EBE-ADD8-C55656C8AD97}" destId="{4619F315-36C4-45A4-8F76-4F161C90C389}" srcOrd="0" destOrd="0" presId="urn:microsoft.com/office/officeart/2005/8/layout/cycle5"/>
    <dgm:cxn modelId="{A2C7A1AD-D69B-4B15-AC90-617AC7F08CD6}" type="presOf" srcId="{8F9C2921-271B-49F3-9159-5C7C859BCC46}" destId="{061088DC-A96F-43C1-A366-DFC3F89641B0}" srcOrd="0" destOrd="0" presId="urn:microsoft.com/office/officeart/2005/8/layout/cycle5"/>
    <dgm:cxn modelId="{458BA6D7-68DA-48A9-AA36-5C2338B0C9A4}" type="presOf" srcId="{DE7FC25C-9A4C-4426-A8BB-8DD11608403F}" destId="{91DCBF88-1C5B-4554-85F7-10B047A3E4F7}" srcOrd="0" destOrd="0" presId="urn:microsoft.com/office/officeart/2005/8/layout/cycle5"/>
    <dgm:cxn modelId="{588881D8-4963-4E39-A202-6C4DD3E66D9A}" srcId="{B3B0D2EC-D392-465D-AE93-B4059F31DA83}" destId="{B45317B2-9EBC-42D4-9BF0-EBDDB138DB60}" srcOrd="3" destOrd="0" parTransId="{B05B2DF6-E6D2-4403-BB94-F60116E4093D}" sibTransId="{1CB7C546-551C-41D1-AFF8-1B0B28474E88}"/>
    <dgm:cxn modelId="{41C8E5DC-1965-4BA2-944E-CA4921DC0913}" type="presOf" srcId="{B696B241-86D1-45D4-8BD3-6BA1BBF94E5C}" destId="{BD2645A1-4C72-4FD5-98C5-F9464C1DC2B6}" srcOrd="0" destOrd="0" presId="urn:microsoft.com/office/officeart/2005/8/layout/cycle5"/>
    <dgm:cxn modelId="{D1AF6EDD-58D1-49C3-B611-C77DFC7F550A}" type="presOf" srcId="{B3B0D2EC-D392-465D-AE93-B4059F31DA83}" destId="{F27D6915-712E-4A9E-B153-7439E07F3A5D}" srcOrd="0" destOrd="0" presId="urn:microsoft.com/office/officeart/2005/8/layout/cycle5"/>
    <dgm:cxn modelId="{BC7913DE-D68E-42ED-A6C6-B33981E37D50}" type="presOf" srcId="{53159794-1124-47F7-B907-84B1D814DABD}" destId="{3C7E4C01-FE92-444F-AAE7-72F157AFF828}" srcOrd="0" destOrd="0" presId="urn:microsoft.com/office/officeart/2005/8/layout/cycle5"/>
    <dgm:cxn modelId="{BC3931F6-BE86-4268-B3FF-9A291362DBA5}" type="presOf" srcId="{B45317B2-9EBC-42D4-9BF0-EBDDB138DB60}" destId="{BEF62688-B028-439E-B9B2-3BDDAED42E11}" srcOrd="0" destOrd="0" presId="urn:microsoft.com/office/officeart/2005/8/layout/cycle5"/>
    <dgm:cxn modelId="{D82C2174-2E57-4692-B094-B02B6F320F6E}" type="presParOf" srcId="{F27D6915-712E-4A9E-B153-7439E07F3A5D}" destId="{D6A4E99A-42F0-4AC5-80E5-63C7B16ED13A}" srcOrd="0" destOrd="0" presId="urn:microsoft.com/office/officeart/2005/8/layout/cycle5"/>
    <dgm:cxn modelId="{CB729220-0E87-4E5D-8DA6-D94AA15B82CD}" type="presParOf" srcId="{F27D6915-712E-4A9E-B153-7439E07F3A5D}" destId="{6CDFA5A9-6D21-4911-A268-F0563D5458D6}" srcOrd="1" destOrd="0" presId="urn:microsoft.com/office/officeart/2005/8/layout/cycle5"/>
    <dgm:cxn modelId="{BC0C2E63-7BA2-4640-883E-2A59035F2922}" type="presParOf" srcId="{F27D6915-712E-4A9E-B153-7439E07F3A5D}" destId="{EEEEFD61-3148-423B-9D78-EB3D5B13BC6D}" srcOrd="2" destOrd="0" presId="urn:microsoft.com/office/officeart/2005/8/layout/cycle5"/>
    <dgm:cxn modelId="{72CFC52C-3BF5-49C0-BB1D-00268BDCAAC1}" type="presParOf" srcId="{F27D6915-712E-4A9E-B153-7439E07F3A5D}" destId="{91DCBF88-1C5B-4554-85F7-10B047A3E4F7}" srcOrd="3" destOrd="0" presId="urn:microsoft.com/office/officeart/2005/8/layout/cycle5"/>
    <dgm:cxn modelId="{D1F9FEB0-4469-481C-AF86-EFD7F5718EF6}" type="presParOf" srcId="{F27D6915-712E-4A9E-B153-7439E07F3A5D}" destId="{597DE335-D7B6-4EA4-ACD1-61D98F1D3878}" srcOrd="4" destOrd="0" presId="urn:microsoft.com/office/officeart/2005/8/layout/cycle5"/>
    <dgm:cxn modelId="{F555A42D-806E-4850-A4E1-4F1989CED07F}" type="presParOf" srcId="{F27D6915-712E-4A9E-B153-7439E07F3A5D}" destId="{555FE7A3-9906-47EC-A57A-4DA3F2EF0626}" srcOrd="5" destOrd="0" presId="urn:microsoft.com/office/officeart/2005/8/layout/cycle5"/>
    <dgm:cxn modelId="{9A290AFC-44E4-4464-A694-6A6AC3C38E23}" type="presParOf" srcId="{F27D6915-712E-4A9E-B153-7439E07F3A5D}" destId="{B84D81E4-D7E7-4167-B590-A6193A5A73BC}" srcOrd="6" destOrd="0" presId="urn:microsoft.com/office/officeart/2005/8/layout/cycle5"/>
    <dgm:cxn modelId="{E825198F-03EF-47EF-8761-3E847E838A19}" type="presParOf" srcId="{F27D6915-712E-4A9E-B153-7439E07F3A5D}" destId="{A42669DB-72BF-4405-A63D-E4053EEE8DDD}" srcOrd="7" destOrd="0" presId="urn:microsoft.com/office/officeart/2005/8/layout/cycle5"/>
    <dgm:cxn modelId="{C8D396F2-FCDE-4E65-B40E-1442549C2744}" type="presParOf" srcId="{F27D6915-712E-4A9E-B153-7439E07F3A5D}" destId="{061088DC-A96F-43C1-A366-DFC3F89641B0}" srcOrd="8" destOrd="0" presId="urn:microsoft.com/office/officeart/2005/8/layout/cycle5"/>
    <dgm:cxn modelId="{D77EA240-B36F-4F87-BD01-FAF7EB274786}" type="presParOf" srcId="{F27D6915-712E-4A9E-B153-7439E07F3A5D}" destId="{BEF62688-B028-439E-B9B2-3BDDAED42E11}" srcOrd="9" destOrd="0" presId="urn:microsoft.com/office/officeart/2005/8/layout/cycle5"/>
    <dgm:cxn modelId="{5E6B7EE0-AB14-4667-A998-5E608001BF77}" type="presParOf" srcId="{F27D6915-712E-4A9E-B153-7439E07F3A5D}" destId="{C749B3A3-2BBB-4400-A41A-CDA894A73160}" srcOrd="10" destOrd="0" presId="urn:microsoft.com/office/officeart/2005/8/layout/cycle5"/>
    <dgm:cxn modelId="{F6875489-B2AC-4E88-A8E7-493190113B4F}" type="presParOf" srcId="{F27D6915-712E-4A9E-B153-7439E07F3A5D}" destId="{D233568F-21F5-4CAD-AD69-33A9D1441433}" srcOrd="11" destOrd="0" presId="urn:microsoft.com/office/officeart/2005/8/layout/cycle5"/>
    <dgm:cxn modelId="{63FA7A31-7F74-4AD3-8372-737DD5A58255}" type="presParOf" srcId="{F27D6915-712E-4A9E-B153-7439E07F3A5D}" destId="{4619F315-36C4-45A4-8F76-4F161C90C389}" srcOrd="12" destOrd="0" presId="urn:microsoft.com/office/officeart/2005/8/layout/cycle5"/>
    <dgm:cxn modelId="{7CDBAD95-1EB8-48BE-9D97-C0D41670C4D6}" type="presParOf" srcId="{F27D6915-712E-4A9E-B153-7439E07F3A5D}" destId="{A32C6AEB-D745-40CA-A6A2-E4B824498D86}" srcOrd="13" destOrd="0" presId="urn:microsoft.com/office/officeart/2005/8/layout/cycle5"/>
    <dgm:cxn modelId="{1B0737F2-DF49-43C0-898A-8C8AFD5EB3EA}" type="presParOf" srcId="{F27D6915-712E-4A9E-B153-7439E07F3A5D}" destId="{3C7E4C01-FE92-444F-AAE7-72F157AFF828}" srcOrd="14" destOrd="0" presId="urn:microsoft.com/office/officeart/2005/8/layout/cycle5"/>
    <dgm:cxn modelId="{F273CB75-07BD-4533-A2CD-B50C675A0BD0}" type="presParOf" srcId="{F27D6915-712E-4A9E-B153-7439E07F3A5D}" destId="{BD6463D3-7C5F-4B7E-8E02-E714AEDDFD46}" srcOrd="15" destOrd="0" presId="urn:microsoft.com/office/officeart/2005/8/layout/cycle5"/>
    <dgm:cxn modelId="{7E6AF310-1FFB-4786-AE32-E0973AFB5C32}" type="presParOf" srcId="{F27D6915-712E-4A9E-B153-7439E07F3A5D}" destId="{512A23D4-FD00-469B-BE8E-3020F57EC200}" srcOrd="16" destOrd="0" presId="urn:microsoft.com/office/officeart/2005/8/layout/cycle5"/>
    <dgm:cxn modelId="{E16024D8-B68C-4B86-AD21-833B962F1B28}" type="presParOf" srcId="{F27D6915-712E-4A9E-B153-7439E07F3A5D}" destId="{BD2645A1-4C72-4FD5-98C5-F9464C1DC2B6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B0D2EC-D392-465D-AE93-B4059F31DA83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C7EA5B-5807-4B15-B3BC-47B7E2775D4F}">
      <dgm:prSet phldrT="[Text]" custT="1"/>
      <dgm:spPr/>
      <dgm:t>
        <a:bodyPr/>
        <a:lstStyle/>
        <a:p>
          <a:r>
            <a:rPr lang="de-DE" sz="1600" dirty="0">
              <a:latin typeface="+mj-lt"/>
            </a:rPr>
            <a:t>Navier-Stokes</a:t>
          </a:r>
        </a:p>
        <a:p>
          <a:r>
            <a:rPr lang="de-DE" sz="1600" dirty="0" err="1">
              <a:latin typeface="+mj-lt"/>
            </a:rPr>
            <a:t>VoF</a:t>
          </a:r>
          <a:endParaRPr lang="de-DE" sz="1600" dirty="0">
            <a:latin typeface="+mj-lt"/>
          </a:endParaRPr>
        </a:p>
        <a:p>
          <a:r>
            <a:rPr lang="de-DE" sz="1200" dirty="0" err="1">
              <a:latin typeface="+mj-lt"/>
            </a:rPr>
            <a:t>U,p</a:t>
          </a:r>
          <a:r>
            <a:rPr lang="de-DE" sz="1200" dirty="0">
              <a:latin typeface="+mj-lt"/>
            </a:rPr>
            <a:t>,</a:t>
          </a:r>
          <a:r>
            <a:rPr lang="el-GR" sz="1200" dirty="0">
              <a:latin typeface="Cambria Math" panose="02040503050406030204" pitchFamily="18" charset="0"/>
              <a:ea typeface="Cambria Math" panose="02040503050406030204" pitchFamily="18" charset="0"/>
            </a:rPr>
            <a:t>γ</a:t>
          </a:r>
          <a:endParaRPr lang="en-US" sz="1200" dirty="0">
            <a:latin typeface="+mj-lt"/>
          </a:endParaRPr>
        </a:p>
      </dgm:t>
    </dgm:pt>
    <dgm:pt modelId="{8C6CBBB7-CF93-43F2-90F9-CA92B7760193}" type="parTrans" cxnId="{7D410B6A-75E7-44C5-A811-F99A7A2D19A8}">
      <dgm:prSet/>
      <dgm:spPr/>
      <dgm:t>
        <a:bodyPr/>
        <a:lstStyle/>
        <a:p>
          <a:endParaRPr lang="en-US"/>
        </a:p>
      </dgm:t>
    </dgm:pt>
    <dgm:pt modelId="{AA2E2508-F5A4-4895-912F-0A22594367C9}" type="sibTrans" cxnId="{7D410B6A-75E7-44C5-A811-F99A7A2D19A8}">
      <dgm:prSet/>
      <dgm:spPr/>
      <dgm:t>
        <a:bodyPr/>
        <a:lstStyle/>
        <a:p>
          <a:endParaRPr lang="en-US"/>
        </a:p>
      </dgm:t>
    </dgm:pt>
    <dgm:pt modelId="{DE7FC25C-9A4C-4426-A8BB-8DD11608403F}">
      <dgm:prSet phldrT="[Text]" custT="1"/>
      <dgm:spPr>
        <a:blipFill>
          <a:blip xmlns:r="http://schemas.openxmlformats.org/officeDocument/2006/relationships" r:embed="rId1"/>
          <a:stretch>
            <a:fillRect/>
          </a:stretch>
        </a:blipFill>
        <a:ln>
          <a:solidFill>
            <a:srgbClr val="FF0000"/>
          </a:solidFill>
        </a:ln>
      </dgm:spPr>
      <dgm:t>
        <a:bodyPr/>
        <a:lstStyle/>
        <a:p>
          <a:r>
            <a:rPr lang="de-DE">
              <a:noFill/>
            </a:rPr>
            <a:t> </a:t>
          </a:r>
        </a:p>
      </dgm:t>
    </dgm:pt>
    <dgm:pt modelId="{7158D4C0-ED71-4A6A-8C71-010419900BD7}" type="parTrans" cxnId="{61806785-CCF7-4C50-93DF-74787487A5D5}">
      <dgm:prSet/>
      <dgm:spPr/>
      <dgm:t>
        <a:bodyPr/>
        <a:lstStyle/>
        <a:p>
          <a:endParaRPr lang="en-US"/>
        </a:p>
      </dgm:t>
    </dgm:pt>
    <dgm:pt modelId="{67A40BBC-6AE3-4856-B3A7-62693D098CC9}" type="sibTrans" cxnId="{61806785-CCF7-4C50-93DF-74787487A5D5}">
      <dgm:prSet/>
      <dgm:spPr/>
      <dgm:t>
        <a:bodyPr/>
        <a:lstStyle/>
        <a:p>
          <a:endParaRPr lang="en-US"/>
        </a:p>
      </dgm:t>
    </dgm:pt>
    <dgm:pt modelId="{6D3C0469-7DB4-422A-B6C3-5E32C52C2EE9}">
      <dgm:prSet phldrT="[Text]" custT="1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de-DE">
              <a:noFill/>
            </a:rPr>
            <a:t> </a:t>
          </a:r>
        </a:p>
      </dgm:t>
    </dgm:pt>
    <dgm:pt modelId="{534BDC19-763A-4CBE-8F8C-9D4BB7E2020E}" type="parTrans" cxnId="{E979D11D-C0D3-4E05-90C1-EDC935C92A98}">
      <dgm:prSet/>
      <dgm:spPr/>
      <dgm:t>
        <a:bodyPr/>
        <a:lstStyle/>
        <a:p>
          <a:endParaRPr lang="en-US"/>
        </a:p>
      </dgm:t>
    </dgm:pt>
    <dgm:pt modelId="{8F9C2921-271B-49F3-9159-5C7C859BCC46}" type="sibTrans" cxnId="{E979D11D-C0D3-4E05-90C1-EDC935C92A98}">
      <dgm:prSet/>
      <dgm:spPr/>
      <dgm:t>
        <a:bodyPr/>
        <a:lstStyle/>
        <a:p>
          <a:endParaRPr lang="en-US"/>
        </a:p>
      </dgm:t>
    </dgm:pt>
    <dgm:pt modelId="{B45317B2-9EBC-42D4-9BF0-EBDDB138DB60}">
      <dgm:prSet phldrT="[Text]" custT="1"/>
      <dgm:spPr>
        <a:blipFill>
          <a:blip xmlns:r="http://schemas.openxmlformats.org/officeDocument/2006/relationships" r:embed="rId3"/>
          <a:stretch>
            <a:fillRect b="-11957"/>
          </a:stretch>
        </a:blipFill>
      </dgm:spPr>
      <dgm:t>
        <a:bodyPr/>
        <a:lstStyle/>
        <a:p>
          <a:r>
            <a:rPr lang="de-DE">
              <a:noFill/>
            </a:rPr>
            <a:t> </a:t>
          </a:r>
        </a:p>
      </dgm:t>
    </dgm:pt>
    <dgm:pt modelId="{B05B2DF6-E6D2-4403-BB94-F60116E4093D}" type="parTrans" cxnId="{588881D8-4963-4E39-A202-6C4DD3E66D9A}">
      <dgm:prSet/>
      <dgm:spPr/>
      <dgm:t>
        <a:bodyPr/>
        <a:lstStyle/>
        <a:p>
          <a:endParaRPr lang="en-US"/>
        </a:p>
      </dgm:t>
    </dgm:pt>
    <dgm:pt modelId="{1CB7C546-551C-41D1-AFF8-1B0B28474E88}" type="sibTrans" cxnId="{588881D8-4963-4E39-A202-6C4DD3E66D9A}">
      <dgm:prSet/>
      <dgm:spPr/>
      <dgm:t>
        <a:bodyPr/>
        <a:lstStyle/>
        <a:p>
          <a:endParaRPr lang="en-US"/>
        </a:p>
      </dgm:t>
    </dgm:pt>
    <dgm:pt modelId="{31529E43-DD1A-48FB-A112-DF7741B1553B}">
      <dgm:prSet phldrT="[Text]" custT="1"/>
      <dgm:spPr>
        <a:blipFill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de-DE">
              <a:noFill/>
            </a:rPr>
            <a:t> </a:t>
          </a:r>
        </a:p>
      </dgm:t>
    </dgm:pt>
    <dgm:pt modelId="{2A526F56-F72A-4A84-BFAE-AF94E3F52FBE}" type="parTrans" cxnId="{4DA5A00F-9884-4204-B539-5BEE1E5263A5}">
      <dgm:prSet/>
      <dgm:spPr/>
      <dgm:t>
        <a:bodyPr/>
        <a:lstStyle/>
        <a:p>
          <a:endParaRPr lang="en-US"/>
        </a:p>
      </dgm:t>
    </dgm:pt>
    <dgm:pt modelId="{B696B241-86D1-45D4-8BD3-6BA1BBF94E5C}" type="sibTrans" cxnId="{4DA5A00F-9884-4204-B539-5BEE1E5263A5}">
      <dgm:prSet/>
      <dgm:spPr/>
      <dgm:t>
        <a:bodyPr/>
        <a:lstStyle/>
        <a:p>
          <a:endParaRPr lang="en-US"/>
        </a:p>
      </dgm:t>
    </dgm:pt>
    <dgm:pt modelId="{856CD7E4-42C4-4EBE-ADD8-C55656C8AD97}">
      <dgm:prSet phldrT="[Text]" custT="1"/>
      <dgm:spPr>
        <a:blipFill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lang="de-DE">
              <a:noFill/>
            </a:rPr>
            <a:t> </a:t>
          </a:r>
        </a:p>
      </dgm:t>
    </dgm:pt>
    <dgm:pt modelId="{FBAE524F-D4D2-42DC-A29B-8FA170EC8A70}" type="parTrans" cxnId="{0CE41320-D1D6-4272-B728-FA87926D14D4}">
      <dgm:prSet/>
      <dgm:spPr/>
      <dgm:t>
        <a:bodyPr/>
        <a:lstStyle/>
        <a:p>
          <a:endParaRPr lang="en-US"/>
        </a:p>
      </dgm:t>
    </dgm:pt>
    <dgm:pt modelId="{53159794-1124-47F7-B907-84B1D814DABD}" type="sibTrans" cxnId="{0CE41320-D1D6-4272-B728-FA87926D14D4}">
      <dgm:prSet/>
      <dgm:spPr/>
      <dgm:t>
        <a:bodyPr/>
        <a:lstStyle/>
        <a:p>
          <a:endParaRPr lang="en-US"/>
        </a:p>
      </dgm:t>
    </dgm:pt>
    <dgm:pt modelId="{F27D6915-712E-4A9E-B153-7439E07F3A5D}" type="pres">
      <dgm:prSet presAssocID="{B3B0D2EC-D392-465D-AE93-B4059F31DA8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D6A4E99A-42F0-4AC5-80E5-63C7B16ED13A}" type="pres">
      <dgm:prSet presAssocID="{B3C7EA5B-5807-4B15-B3BC-47B7E2775D4F}" presName="node" presStyleLbl="node1" presStyleIdx="0" presStyleCnt="6" custScaleX="123293" custScaleY="122057" custRadScaleRad="92360" custRadScaleInc="-130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CDFA5A9-6D21-4911-A268-F0563D5458D6}" type="pres">
      <dgm:prSet presAssocID="{B3C7EA5B-5807-4B15-B3BC-47B7E2775D4F}" presName="spNode" presStyleCnt="0"/>
      <dgm:spPr/>
    </dgm:pt>
    <dgm:pt modelId="{EEEEFD61-3148-423B-9D78-EB3D5B13BC6D}" type="pres">
      <dgm:prSet presAssocID="{AA2E2508-F5A4-4895-912F-0A22594367C9}" presName="sibTrans" presStyleLbl="sibTrans1D1" presStyleIdx="0" presStyleCnt="6"/>
      <dgm:spPr/>
      <dgm:t>
        <a:bodyPr/>
        <a:lstStyle/>
        <a:p>
          <a:endParaRPr lang="de-DE"/>
        </a:p>
      </dgm:t>
    </dgm:pt>
    <dgm:pt modelId="{91DCBF88-1C5B-4554-85F7-10B047A3E4F7}" type="pres">
      <dgm:prSet presAssocID="{DE7FC25C-9A4C-4426-A8BB-8DD11608403F}" presName="node" presStyleLbl="node1" presStyleIdx="1" presStyleCnt="6" custScaleX="128430" custScaleY="98792" custRadScaleRad="95423" custRadScaleInc="2056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97DE335-D7B6-4EA4-ACD1-61D98F1D3878}" type="pres">
      <dgm:prSet presAssocID="{DE7FC25C-9A4C-4426-A8BB-8DD11608403F}" presName="spNode" presStyleCnt="0"/>
      <dgm:spPr/>
    </dgm:pt>
    <dgm:pt modelId="{555FE7A3-9906-47EC-A57A-4DA3F2EF0626}" type="pres">
      <dgm:prSet presAssocID="{67A40BBC-6AE3-4856-B3A7-62693D098CC9}" presName="sibTrans" presStyleLbl="sibTrans1D1" presStyleIdx="1" presStyleCnt="6"/>
      <dgm:spPr/>
      <dgm:t>
        <a:bodyPr/>
        <a:lstStyle/>
        <a:p>
          <a:endParaRPr lang="de-DE"/>
        </a:p>
      </dgm:t>
    </dgm:pt>
    <dgm:pt modelId="{B84D81E4-D7E7-4167-B590-A6193A5A73BC}" type="pres">
      <dgm:prSet presAssocID="{6D3C0469-7DB4-422A-B6C3-5E32C52C2EE9}" presName="node" presStyleLbl="node1" presStyleIdx="2" presStyleCnt="6" custScaleX="125861" custScaleY="98792" custRadScaleRad="95614" custRadScaleInc="-4174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42669DB-72BF-4405-A63D-E4053EEE8DDD}" type="pres">
      <dgm:prSet presAssocID="{6D3C0469-7DB4-422A-B6C3-5E32C52C2EE9}" presName="spNode" presStyleCnt="0"/>
      <dgm:spPr/>
    </dgm:pt>
    <dgm:pt modelId="{061088DC-A96F-43C1-A366-DFC3F89641B0}" type="pres">
      <dgm:prSet presAssocID="{8F9C2921-271B-49F3-9159-5C7C859BCC46}" presName="sibTrans" presStyleLbl="sibTrans1D1" presStyleIdx="2" presStyleCnt="6"/>
      <dgm:spPr/>
      <dgm:t>
        <a:bodyPr/>
        <a:lstStyle/>
        <a:p>
          <a:endParaRPr lang="de-DE"/>
        </a:p>
      </dgm:t>
    </dgm:pt>
    <dgm:pt modelId="{BEF62688-B028-439E-B9B2-3BDDAED42E11}" type="pres">
      <dgm:prSet presAssocID="{B45317B2-9EBC-42D4-9BF0-EBDDB138DB60}" presName="node" presStyleLbl="node1" presStyleIdx="3" presStyleCnt="6" custScaleX="162604" custScaleY="11614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749B3A3-2BBB-4400-A41A-CDA894A73160}" type="pres">
      <dgm:prSet presAssocID="{B45317B2-9EBC-42D4-9BF0-EBDDB138DB60}" presName="spNode" presStyleCnt="0"/>
      <dgm:spPr/>
    </dgm:pt>
    <dgm:pt modelId="{D233568F-21F5-4CAD-AD69-33A9D1441433}" type="pres">
      <dgm:prSet presAssocID="{1CB7C546-551C-41D1-AFF8-1B0B28474E88}" presName="sibTrans" presStyleLbl="sibTrans1D1" presStyleIdx="3" presStyleCnt="6"/>
      <dgm:spPr/>
      <dgm:t>
        <a:bodyPr/>
        <a:lstStyle/>
        <a:p>
          <a:endParaRPr lang="de-DE"/>
        </a:p>
      </dgm:t>
    </dgm:pt>
    <dgm:pt modelId="{4619F315-36C4-45A4-8F76-4F161C90C389}" type="pres">
      <dgm:prSet presAssocID="{856CD7E4-42C4-4EBE-ADD8-C55656C8AD97}" presName="node" presStyleLbl="node1" presStyleIdx="4" presStyleCnt="6" custScaleX="130999" custScaleY="98792" custRadScaleRad="98027" custRadScaleInc="4807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32C6AEB-D745-40CA-A6A2-E4B824498D86}" type="pres">
      <dgm:prSet presAssocID="{856CD7E4-42C4-4EBE-ADD8-C55656C8AD97}" presName="spNode" presStyleCnt="0"/>
      <dgm:spPr/>
    </dgm:pt>
    <dgm:pt modelId="{3C7E4C01-FE92-444F-AAE7-72F157AFF828}" type="pres">
      <dgm:prSet presAssocID="{53159794-1124-47F7-B907-84B1D814DABD}" presName="sibTrans" presStyleLbl="sibTrans1D1" presStyleIdx="4" presStyleCnt="6"/>
      <dgm:spPr/>
      <dgm:t>
        <a:bodyPr/>
        <a:lstStyle/>
        <a:p>
          <a:endParaRPr lang="de-DE"/>
        </a:p>
      </dgm:t>
    </dgm:pt>
    <dgm:pt modelId="{BD6463D3-7C5F-4B7E-8E02-E714AEDDFD46}" type="pres">
      <dgm:prSet presAssocID="{31529E43-DD1A-48FB-A112-DF7741B1553B}" presName="node" presStyleLbl="node1" presStyleIdx="5" presStyleCnt="6" custScaleX="123293" custScaleY="98792" custRadScaleRad="98491" custRadScaleInc="-2487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12A23D4-FD00-469B-BE8E-3020F57EC200}" type="pres">
      <dgm:prSet presAssocID="{31529E43-DD1A-48FB-A112-DF7741B1553B}" presName="spNode" presStyleCnt="0"/>
      <dgm:spPr/>
    </dgm:pt>
    <dgm:pt modelId="{BD2645A1-4C72-4FD5-98C5-F9464C1DC2B6}" type="pres">
      <dgm:prSet presAssocID="{B696B241-86D1-45D4-8BD3-6BA1BBF94E5C}" presName="sibTrans" presStyleLbl="sibTrans1D1" presStyleIdx="5" presStyleCnt="6"/>
      <dgm:spPr/>
      <dgm:t>
        <a:bodyPr/>
        <a:lstStyle/>
        <a:p>
          <a:endParaRPr lang="de-DE"/>
        </a:p>
      </dgm:t>
    </dgm:pt>
  </dgm:ptLst>
  <dgm:cxnLst>
    <dgm:cxn modelId="{BC7913DE-D68E-42ED-A6C6-B33981E37D50}" type="presOf" srcId="{53159794-1124-47F7-B907-84B1D814DABD}" destId="{3C7E4C01-FE92-444F-AAE7-72F157AFF828}" srcOrd="0" destOrd="0" presId="urn:microsoft.com/office/officeart/2005/8/layout/cycle5"/>
    <dgm:cxn modelId="{7D410B6A-75E7-44C5-A811-F99A7A2D19A8}" srcId="{B3B0D2EC-D392-465D-AE93-B4059F31DA83}" destId="{B3C7EA5B-5807-4B15-B3BC-47B7E2775D4F}" srcOrd="0" destOrd="0" parTransId="{8C6CBBB7-CF93-43F2-90F9-CA92B7760193}" sibTransId="{AA2E2508-F5A4-4895-912F-0A22594367C9}"/>
    <dgm:cxn modelId="{E979D11D-C0D3-4E05-90C1-EDC935C92A98}" srcId="{B3B0D2EC-D392-465D-AE93-B4059F31DA83}" destId="{6D3C0469-7DB4-422A-B6C3-5E32C52C2EE9}" srcOrd="2" destOrd="0" parTransId="{534BDC19-763A-4CBE-8F8C-9D4BB7E2020E}" sibTransId="{8F9C2921-271B-49F3-9159-5C7C859BCC46}"/>
    <dgm:cxn modelId="{4DA5A00F-9884-4204-B539-5BEE1E5263A5}" srcId="{B3B0D2EC-D392-465D-AE93-B4059F31DA83}" destId="{31529E43-DD1A-48FB-A112-DF7741B1553B}" srcOrd="5" destOrd="0" parTransId="{2A526F56-F72A-4A84-BFAE-AF94E3F52FBE}" sibTransId="{B696B241-86D1-45D4-8BD3-6BA1BBF94E5C}"/>
    <dgm:cxn modelId="{D1AF6EDD-58D1-49C3-B611-C77DFC7F550A}" type="presOf" srcId="{B3B0D2EC-D392-465D-AE93-B4059F31DA83}" destId="{F27D6915-712E-4A9E-B153-7439E07F3A5D}" srcOrd="0" destOrd="0" presId="urn:microsoft.com/office/officeart/2005/8/layout/cycle5"/>
    <dgm:cxn modelId="{458BA6D7-68DA-48A9-AA36-5C2338B0C9A4}" type="presOf" srcId="{DE7FC25C-9A4C-4426-A8BB-8DD11608403F}" destId="{91DCBF88-1C5B-4554-85F7-10B047A3E4F7}" srcOrd="0" destOrd="0" presId="urn:microsoft.com/office/officeart/2005/8/layout/cycle5"/>
    <dgm:cxn modelId="{C1950E1F-A6E5-477D-9065-E65BBE53EDA5}" type="presOf" srcId="{31529E43-DD1A-48FB-A112-DF7741B1553B}" destId="{BD6463D3-7C5F-4B7E-8E02-E714AEDDFD46}" srcOrd="0" destOrd="0" presId="urn:microsoft.com/office/officeart/2005/8/layout/cycle5"/>
    <dgm:cxn modelId="{5D7B6C2D-19B4-4B01-BD43-CC4175C1E24B}" type="presOf" srcId="{67A40BBC-6AE3-4856-B3A7-62693D098CC9}" destId="{555FE7A3-9906-47EC-A57A-4DA3F2EF0626}" srcOrd="0" destOrd="0" presId="urn:microsoft.com/office/officeart/2005/8/layout/cycle5"/>
    <dgm:cxn modelId="{A0F720A0-3C2E-4697-9051-0750E6CA1AD9}" type="presOf" srcId="{856CD7E4-42C4-4EBE-ADD8-C55656C8AD97}" destId="{4619F315-36C4-45A4-8F76-4F161C90C389}" srcOrd="0" destOrd="0" presId="urn:microsoft.com/office/officeart/2005/8/layout/cycle5"/>
    <dgm:cxn modelId="{61806785-CCF7-4C50-93DF-74787487A5D5}" srcId="{B3B0D2EC-D392-465D-AE93-B4059F31DA83}" destId="{DE7FC25C-9A4C-4426-A8BB-8DD11608403F}" srcOrd="1" destOrd="0" parTransId="{7158D4C0-ED71-4A6A-8C71-010419900BD7}" sibTransId="{67A40BBC-6AE3-4856-B3A7-62693D098CC9}"/>
    <dgm:cxn modelId="{BC3931F6-BE86-4268-B3FF-9A291362DBA5}" type="presOf" srcId="{B45317B2-9EBC-42D4-9BF0-EBDDB138DB60}" destId="{BEF62688-B028-439E-B9B2-3BDDAED42E11}" srcOrd="0" destOrd="0" presId="urn:microsoft.com/office/officeart/2005/8/layout/cycle5"/>
    <dgm:cxn modelId="{588881D8-4963-4E39-A202-6C4DD3E66D9A}" srcId="{B3B0D2EC-D392-465D-AE93-B4059F31DA83}" destId="{B45317B2-9EBC-42D4-9BF0-EBDDB138DB60}" srcOrd="3" destOrd="0" parTransId="{B05B2DF6-E6D2-4403-BB94-F60116E4093D}" sibTransId="{1CB7C546-551C-41D1-AFF8-1B0B28474E88}"/>
    <dgm:cxn modelId="{24FA9926-2963-4570-9FD6-4342759F0F7D}" type="presOf" srcId="{B3C7EA5B-5807-4B15-B3BC-47B7E2775D4F}" destId="{D6A4E99A-42F0-4AC5-80E5-63C7B16ED13A}" srcOrd="0" destOrd="0" presId="urn:microsoft.com/office/officeart/2005/8/layout/cycle5"/>
    <dgm:cxn modelId="{2C1C4F1C-A3D5-4C61-B645-37A5E8CC9BDC}" type="presOf" srcId="{1CB7C546-551C-41D1-AFF8-1B0B28474E88}" destId="{D233568F-21F5-4CAD-AD69-33A9D1441433}" srcOrd="0" destOrd="0" presId="urn:microsoft.com/office/officeart/2005/8/layout/cycle5"/>
    <dgm:cxn modelId="{0CE41320-D1D6-4272-B728-FA87926D14D4}" srcId="{B3B0D2EC-D392-465D-AE93-B4059F31DA83}" destId="{856CD7E4-42C4-4EBE-ADD8-C55656C8AD97}" srcOrd="4" destOrd="0" parTransId="{FBAE524F-D4D2-42DC-A29B-8FA170EC8A70}" sibTransId="{53159794-1124-47F7-B907-84B1D814DABD}"/>
    <dgm:cxn modelId="{A2C7A1AD-D69B-4B15-AC90-617AC7F08CD6}" type="presOf" srcId="{8F9C2921-271B-49F3-9159-5C7C859BCC46}" destId="{061088DC-A96F-43C1-A366-DFC3F89641B0}" srcOrd="0" destOrd="0" presId="urn:microsoft.com/office/officeart/2005/8/layout/cycle5"/>
    <dgm:cxn modelId="{B480A644-E849-4416-8BF7-2DE4E4F879DB}" type="presOf" srcId="{AA2E2508-F5A4-4895-912F-0A22594367C9}" destId="{EEEEFD61-3148-423B-9D78-EB3D5B13BC6D}" srcOrd="0" destOrd="0" presId="urn:microsoft.com/office/officeart/2005/8/layout/cycle5"/>
    <dgm:cxn modelId="{41C8E5DC-1965-4BA2-944E-CA4921DC0913}" type="presOf" srcId="{B696B241-86D1-45D4-8BD3-6BA1BBF94E5C}" destId="{BD2645A1-4C72-4FD5-98C5-F9464C1DC2B6}" srcOrd="0" destOrd="0" presId="urn:microsoft.com/office/officeart/2005/8/layout/cycle5"/>
    <dgm:cxn modelId="{356E3F4E-F46E-49F0-9A3E-AC7F96096DF8}" type="presOf" srcId="{6D3C0469-7DB4-422A-B6C3-5E32C52C2EE9}" destId="{B84D81E4-D7E7-4167-B590-A6193A5A73BC}" srcOrd="0" destOrd="0" presId="urn:microsoft.com/office/officeart/2005/8/layout/cycle5"/>
    <dgm:cxn modelId="{D82C2174-2E57-4692-B094-B02B6F320F6E}" type="presParOf" srcId="{F27D6915-712E-4A9E-B153-7439E07F3A5D}" destId="{D6A4E99A-42F0-4AC5-80E5-63C7B16ED13A}" srcOrd="0" destOrd="0" presId="urn:microsoft.com/office/officeart/2005/8/layout/cycle5"/>
    <dgm:cxn modelId="{CB729220-0E87-4E5D-8DA6-D94AA15B82CD}" type="presParOf" srcId="{F27D6915-712E-4A9E-B153-7439E07F3A5D}" destId="{6CDFA5A9-6D21-4911-A268-F0563D5458D6}" srcOrd="1" destOrd="0" presId="urn:microsoft.com/office/officeart/2005/8/layout/cycle5"/>
    <dgm:cxn modelId="{BC0C2E63-7BA2-4640-883E-2A59035F2922}" type="presParOf" srcId="{F27D6915-712E-4A9E-B153-7439E07F3A5D}" destId="{EEEEFD61-3148-423B-9D78-EB3D5B13BC6D}" srcOrd="2" destOrd="0" presId="urn:microsoft.com/office/officeart/2005/8/layout/cycle5"/>
    <dgm:cxn modelId="{72CFC52C-3BF5-49C0-BB1D-00268BDCAAC1}" type="presParOf" srcId="{F27D6915-712E-4A9E-B153-7439E07F3A5D}" destId="{91DCBF88-1C5B-4554-85F7-10B047A3E4F7}" srcOrd="3" destOrd="0" presId="urn:microsoft.com/office/officeart/2005/8/layout/cycle5"/>
    <dgm:cxn modelId="{D1F9FEB0-4469-481C-AF86-EFD7F5718EF6}" type="presParOf" srcId="{F27D6915-712E-4A9E-B153-7439E07F3A5D}" destId="{597DE335-D7B6-4EA4-ACD1-61D98F1D3878}" srcOrd="4" destOrd="0" presId="urn:microsoft.com/office/officeart/2005/8/layout/cycle5"/>
    <dgm:cxn modelId="{F555A42D-806E-4850-A4E1-4F1989CED07F}" type="presParOf" srcId="{F27D6915-712E-4A9E-B153-7439E07F3A5D}" destId="{555FE7A3-9906-47EC-A57A-4DA3F2EF0626}" srcOrd="5" destOrd="0" presId="urn:microsoft.com/office/officeart/2005/8/layout/cycle5"/>
    <dgm:cxn modelId="{9A290AFC-44E4-4464-A694-6A6AC3C38E23}" type="presParOf" srcId="{F27D6915-712E-4A9E-B153-7439E07F3A5D}" destId="{B84D81E4-D7E7-4167-B590-A6193A5A73BC}" srcOrd="6" destOrd="0" presId="urn:microsoft.com/office/officeart/2005/8/layout/cycle5"/>
    <dgm:cxn modelId="{E825198F-03EF-47EF-8761-3E847E838A19}" type="presParOf" srcId="{F27D6915-712E-4A9E-B153-7439E07F3A5D}" destId="{A42669DB-72BF-4405-A63D-E4053EEE8DDD}" srcOrd="7" destOrd="0" presId="urn:microsoft.com/office/officeart/2005/8/layout/cycle5"/>
    <dgm:cxn modelId="{C8D396F2-FCDE-4E65-B40E-1442549C2744}" type="presParOf" srcId="{F27D6915-712E-4A9E-B153-7439E07F3A5D}" destId="{061088DC-A96F-43C1-A366-DFC3F89641B0}" srcOrd="8" destOrd="0" presId="urn:microsoft.com/office/officeart/2005/8/layout/cycle5"/>
    <dgm:cxn modelId="{D77EA240-B36F-4F87-BD01-FAF7EB274786}" type="presParOf" srcId="{F27D6915-712E-4A9E-B153-7439E07F3A5D}" destId="{BEF62688-B028-439E-B9B2-3BDDAED42E11}" srcOrd="9" destOrd="0" presId="urn:microsoft.com/office/officeart/2005/8/layout/cycle5"/>
    <dgm:cxn modelId="{5E6B7EE0-AB14-4667-A998-5E608001BF77}" type="presParOf" srcId="{F27D6915-712E-4A9E-B153-7439E07F3A5D}" destId="{C749B3A3-2BBB-4400-A41A-CDA894A73160}" srcOrd="10" destOrd="0" presId="urn:microsoft.com/office/officeart/2005/8/layout/cycle5"/>
    <dgm:cxn modelId="{F6875489-B2AC-4E88-A8E7-493190113B4F}" type="presParOf" srcId="{F27D6915-712E-4A9E-B153-7439E07F3A5D}" destId="{D233568F-21F5-4CAD-AD69-33A9D1441433}" srcOrd="11" destOrd="0" presId="urn:microsoft.com/office/officeart/2005/8/layout/cycle5"/>
    <dgm:cxn modelId="{63FA7A31-7F74-4AD3-8372-737DD5A58255}" type="presParOf" srcId="{F27D6915-712E-4A9E-B153-7439E07F3A5D}" destId="{4619F315-36C4-45A4-8F76-4F161C90C389}" srcOrd="12" destOrd="0" presId="urn:microsoft.com/office/officeart/2005/8/layout/cycle5"/>
    <dgm:cxn modelId="{7CDBAD95-1EB8-48BE-9D97-C0D41670C4D6}" type="presParOf" srcId="{F27D6915-712E-4A9E-B153-7439E07F3A5D}" destId="{A32C6AEB-D745-40CA-A6A2-E4B824498D86}" srcOrd="13" destOrd="0" presId="urn:microsoft.com/office/officeart/2005/8/layout/cycle5"/>
    <dgm:cxn modelId="{1B0737F2-DF49-43C0-898A-8C8AFD5EB3EA}" type="presParOf" srcId="{F27D6915-712E-4A9E-B153-7439E07F3A5D}" destId="{3C7E4C01-FE92-444F-AAE7-72F157AFF828}" srcOrd="14" destOrd="0" presId="urn:microsoft.com/office/officeart/2005/8/layout/cycle5"/>
    <dgm:cxn modelId="{F273CB75-07BD-4533-A2CD-B50C675A0BD0}" type="presParOf" srcId="{F27D6915-712E-4A9E-B153-7439E07F3A5D}" destId="{BD6463D3-7C5F-4B7E-8E02-E714AEDDFD46}" srcOrd="15" destOrd="0" presId="urn:microsoft.com/office/officeart/2005/8/layout/cycle5"/>
    <dgm:cxn modelId="{7E6AF310-1FFB-4786-AE32-E0973AFB5C32}" type="presParOf" srcId="{F27D6915-712E-4A9E-B153-7439E07F3A5D}" destId="{512A23D4-FD00-469B-BE8E-3020F57EC200}" srcOrd="16" destOrd="0" presId="urn:microsoft.com/office/officeart/2005/8/layout/cycle5"/>
    <dgm:cxn modelId="{E16024D8-B68C-4B86-AD21-833B962F1B28}" type="presParOf" srcId="{F27D6915-712E-4A9E-B153-7439E07F3A5D}" destId="{BD2645A1-4C72-4FD5-98C5-F9464C1DC2B6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A4E99A-42F0-4AC5-80E5-63C7B16ED13A}">
      <dsp:nvSpPr>
        <dsp:cNvPr id="0" name=""/>
        <dsp:cNvSpPr/>
      </dsp:nvSpPr>
      <dsp:spPr>
        <a:xfrm>
          <a:off x="3296031" y="82039"/>
          <a:ext cx="1788545" cy="1150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latin typeface="+mj-lt"/>
            </a:rPr>
            <a:t>Navier-Stokes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>
              <a:latin typeface="+mj-lt"/>
            </a:rPr>
            <a:t>VoF</a:t>
          </a:r>
          <a:endParaRPr lang="de-DE" sz="1600" kern="1200" dirty="0">
            <a:latin typeface="+mj-lt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>
              <a:latin typeface="+mj-lt"/>
            </a:rPr>
            <a:t>U,p</a:t>
          </a:r>
          <a:r>
            <a:rPr lang="de-DE" sz="1200" kern="1200" dirty="0">
              <a:latin typeface="+mj-lt"/>
            </a:rPr>
            <a:t>,</a:t>
          </a:r>
          <a:r>
            <a:rPr lang="el-GR" sz="1200" kern="1200" dirty="0">
              <a:latin typeface="Cambria Math" panose="02040503050406030204" pitchFamily="18" charset="0"/>
              <a:ea typeface="Cambria Math" panose="02040503050406030204" pitchFamily="18" charset="0"/>
            </a:rPr>
            <a:t>γ</a:t>
          </a:r>
          <a:endParaRPr lang="en-US" sz="1200" kern="1200" dirty="0">
            <a:latin typeface="+mj-lt"/>
          </a:endParaRPr>
        </a:p>
      </dsp:txBody>
      <dsp:txXfrm>
        <a:off x="3352213" y="138221"/>
        <a:ext cx="1676181" cy="1038535"/>
      </dsp:txXfrm>
    </dsp:sp>
    <dsp:sp modelId="{EEEEFD61-3148-423B-9D78-EB3D5B13BC6D}">
      <dsp:nvSpPr>
        <dsp:cNvPr id="0" name=""/>
        <dsp:cNvSpPr/>
      </dsp:nvSpPr>
      <dsp:spPr>
        <a:xfrm>
          <a:off x="2039295" y="700027"/>
          <a:ext cx="4444511" cy="4444511"/>
        </a:xfrm>
        <a:custGeom>
          <a:avLst/>
          <a:gdLst/>
          <a:ahLst/>
          <a:cxnLst/>
          <a:rect l="0" t="0" r="0" b="0"/>
          <a:pathLst>
            <a:path>
              <a:moveTo>
                <a:pt x="3200705" y="226997"/>
              </a:moveTo>
              <a:arcTo wR="2222255" hR="2222255" stAng="17767364" swAng="79749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DCBF88-1C5B-4554-85F7-10B047A3E4F7}">
      <dsp:nvSpPr>
        <dsp:cNvPr id="0" name=""/>
        <dsp:cNvSpPr/>
      </dsp:nvSpPr>
      <dsp:spPr>
        <a:xfrm>
          <a:off x="5175836" y="1318334"/>
          <a:ext cx="1863064" cy="9315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i="1" kern="1200" dirty="0" err="1">
              <a:latin typeface="+mj-lt"/>
            </a:rPr>
            <a:t>Elec</a:t>
          </a:r>
          <a:r>
            <a:rPr lang="de-DE" sz="1600" i="1" kern="1200" dirty="0">
              <a:latin typeface="+mj-lt"/>
            </a:rPr>
            <a:t>. Potential</a:t>
          </a:r>
          <a:endParaRPr lang="en-US" sz="1600" i="1" kern="1200" dirty="0">
            <a:latin typeface="+mj-lt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n-US" sz="1200" i="1" kern="1200" smtClean="0">
                    <a:latin typeface="Cambria Math" panose="02040503050406030204" pitchFamily="18" charset="0"/>
                  </a:rPr>
                  <m:t>𝛻</m:t>
                </m:r>
                <m:r>
                  <a:rPr lang="en-US" sz="1200" i="1" kern="12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m:t>∙</m:t>
                </m:r>
                <m:d>
                  <m:dPr>
                    <m:ctrlPr>
                      <a:rPr lang="en-US" sz="1200" i="1" kern="1200" smtClean="0">
                        <a:latin typeface="Cambria Math" panose="02040503050406030204" pitchFamily="18" charset="0"/>
                      </a:rPr>
                    </m:ctrlPr>
                  </m:dPr>
                  <m:e>
                    <m:r>
                      <a:rPr lang="en-US" sz="1200" i="1" kern="1200" smtClean="0">
                        <a:latin typeface="Cambria Math" panose="02040503050406030204" pitchFamily="18" charset="0"/>
                      </a:rPr>
                      <m:t>𝜎𝛻</m:t>
                    </m:r>
                    <m:r>
                      <m:rPr>
                        <m:sty m:val="p"/>
                      </m:rPr>
                      <a:rPr lang="el-GR" sz="1200" i="1" kern="1200" smtClean="0">
                        <a:latin typeface="Cambria Math" panose="02040503050406030204" pitchFamily="18" charset="0"/>
                      </a:rPr>
                      <m:t>ϕ</m:t>
                    </m:r>
                  </m:e>
                </m:d>
                <m:r>
                  <a:rPr lang="en-US" sz="1200" i="1" kern="1200" smtClean="0">
                    <a:latin typeface="Cambria Math" panose="02040503050406030204" pitchFamily="18" charset="0"/>
                  </a:rPr>
                  <m:t>=</m:t>
                </m:r>
                <m:r>
                  <a:rPr lang="en-US" sz="1200" i="1" kern="12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m:t>𝛻</m:t>
                </m:r>
                <m:r>
                  <a:rPr lang="en-US" sz="1200" i="1" kern="12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m:t>∙</m:t>
                </m:r>
                <m:r>
                  <a:rPr lang="en-US" sz="1200" i="1" kern="1200" smtClean="0">
                    <a:latin typeface="Cambria Math" panose="02040503050406030204" pitchFamily="18" charset="0"/>
                  </a:rPr>
                  <m:t>𝜎</m:t>
                </m:r>
                <m:r>
                  <a:rPr lang="de-DE" sz="1200" b="0" i="1" kern="1200" smtClean="0">
                    <a:latin typeface="Cambria Math" panose="02040503050406030204" pitchFamily="18" charset="0"/>
                  </a:rPr>
                  <m:t>(</m:t>
                </m:r>
                <m:r>
                  <a:rPr lang="de-DE" sz="1200" b="0" i="1" kern="1200" smtClean="0">
                    <a:latin typeface="Cambria Math" panose="02040503050406030204" pitchFamily="18" charset="0"/>
                  </a:rPr>
                  <m:t>𝑢</m:t>
                </m:r>
                <m:r>
                  <a:rPr lang="de-DE" sz="1200" b="0" i="1" kern="12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m:t>×</m:t>
                </m:r>
                <m:r>
                  <a:rPr lang="de-DE" sz="1200" b="0" i="1" kern="12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m:t>𝐵</m:t>
                </m:r>
                <m:r>
                  <a:rPr lang="de-DE" sz="1200" b="0" i="1" kern="12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m:t>)</m:t>
                </m:r>
              </m:oMath>
            </m:oMathPara>
          </a14:m>
          <a:endParaRPr lang="en-US" sz="1200" kern="1200" dirty="0">
            <a:latin typeface="+mj-lt"/>
          </a:endParaRPr>
        </a:p>
      </dsp:txBody>
      <dsp:txXfrm>
        <a:off x="5221309" y="1363807"/>
        <a:ext cx="1772118" cy="840583"/>
      </dsp:txXfrm>
    </dsp:sp>
    <dsp:sp modelId="{555FE7A3-9906-47EC-A57A-4DA3F2EF0626}">
      <dsp:nvSpPr>
        <dsp:cNvPr id="0" name=""/>
        <dsp:cNvSpPr/>
      </dsp:nvSpPr>
      <dsp:spPr>
        <a:xfrm>
          <a:off x="1876636" y="503250"/>
          <a:ext cx="4444511" cy="4444511"/>
        </a:xfrm>
        <a:custGeom>
          <a:avLst/>
          <a:gdLst/>
          <a:ahLst/>
          <a:cxnLst/>
          <a:rect l="0" t="0" r="0" b="0"/>
          <a:pathLst>
            <a:path>
              <a:moveTo>
                <a:pt x="4420995" y="1899824"/>
              </a:moveTo>
              <a:arcTo wR="2222255" hR="2222255" stAng="21099444" swAng="72919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4D81E4-D7E7-4167-B590-A6193A5A73BC}">
      <dsp:nvSpPr>
        <dsp:cNvPr id="0" name=""/>
        <dsp:cNvSpPr/>
      </dsp:nvSpPr>
      <dsp:spPr>
        <a:xfrm>
          <a:off x="5261593" y="3028137"/>
          <a:ext cx="1825797" cy="9315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>
              <a:latin typeface="+mj-lt"/>
            </a:rPr>
            <a:t>Current</a:t>
          </a:r>
          <a:r>
            <a:rPr lang="de-DE" sz="1600" kern="1200" dirty="0">
              <a:latin typeface="+mj-lt"/>
            </a:rPr>
            <a:t> </a:t>
          </a:r>
          <a:r>
            <a:rPr lang="de-DE" sz="1600" kern="1200" dirty="0" err="1">
              <a:latin typeface="+mj-lt"/>
            </a:rPr>
            <a:t>density</a:t>
          </a:r>
          <a:endParaRPr lang="de-DE" sz="1600" kern="1200" dirty="0">
            <a:latin typeface="+mj-lt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de-DE" sz="1200" b="0" i="1" kern="1200" smtClean="0">
                    <a:latin typeface="Cambria Math" panose="02040503050406030204" pitchFamily="18" charset="0"/>
                  </a:rPr>
                  <m:t>𝐽</m:t>
                </m:r>
                <m:r>
                  <a:rPr lang="de-DE" sz="1200" b="0" i="1" kern="1200" smtClean="0">
                    <a:latin typeface="Cambria Math" panose="02040503050406030204" pitchFamily="18" charset="0"/>
                  </a:rPr>
                  <m:t>=</m:t>
                </m:r>
                <m:r>
                  <a:rPr lang="en-US" sz="1200" i="1" kern="1200" smtClean="0">
                    <a:latin typeface="Cambria Math" panose="02040503050406030204" pitchFamily="18" charset="0"/>
                  </a:rPr>
                  <m:t>𝜎</m:t>
                </m:r>
                <m:d>
                  <m:dPr>
                    <m:ctrlPr>
                      <a:rPr lang="en-US" sz="1200" i="1" kern="1200" smtClean="0">
                        <a:latin typeface="Cambria Math" panose="02040503050406030204" pitchFamily="18" charset="0"/>
                      </a:rPr>
                    </m:ctrlPr>
                  </m:dPr>
                  <m:e>
                    <m:r>
                      <a:rPr lang="de-DE" sz="1200" b="0" i="1" kern="120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i="1" kern="1200" smtClean="0">
                        <a:latin typeface="Cambria Math" panose="02040503050406030204" pitchFamily="18" charset="0"/>
                      </a:rPr>
                      <m:t>𝛻</m:t>
                    </m:r>
                    <m:r>
                      <m:rPr>
                        <m:sty m:val="p"/>
                      </m:rPr>
                      <a:rPr lang="el-GR" sz="1200" i="1" kern="1200" smtClean="0">
                        <a:latin typeface="Cambria Math" panose="02040503050406030204" pitchFamily="18" charset="0"/>
                      </a:rPr>
                      <m:t>ϕ</m:t>
                    </m:r>
                    <m:r>
                      <a:rPr lang="de-DE" sz="1200" b="0" i="1" kern="120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sz="1200" b="0" i="1" kern="120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de-DE" sz="12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de-DE" sz="12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e>
                </m:d>
              </m:oMath>
            </m:oMathPara>
          </a14:m>
          <a:endParaRPr lang="en-US" sz="1000" kern="1200" dirty="0">
            <a:latin typeface="+mj-lt"/>
          </a:endParaRPr>
        </a:p>
      </dsp:txBody>
      <dsp:txXfrm>
        <a:off x="5307066" y="3073610"/>
        <a:ext cx="1734851" cy="840583"/>
      </dsp:txXfrm>
    </dsp:sp>
    <dsp:sp modelId="{061088DC-A96F-43C1-A366-DFC3F89641B0}">
      <dsp:nvSpPr>
        <dsp:cNvPr id="0" name=""/>
        <dsp:cNvSpPr/>
      </dsp:nvSpPr>
      <dsp:spPr>
        <a:xfrm>
          <a:off x="1763389" y="639987"/>
          <a:ext cx="4444511" cy="4444511"/>
        </a:xfrm>
        <a:custGeom>
          <a:avLst/>
          <a:gdLst/>
          <a:ahLst/>
          <a:cxnLst/>
          <a:rect l="0" t="0" r="0" b="0"/>
          <a:pathLst>
            <a:path>
              <a:moveTo>
                <a:pt x="4067126" y="3461155"/>
              </a:moveTo>
              <a:arcTo wR="2222255" hR="2222255" stAng="2032971" swAng="77983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F62688-B028-439E-B9B2-3BDDAED42E11}">
      <dsp:nvSpPr>
        <dsp:cNvPr id="0" name=""/>
        <dsp:cNvSpPr/>
      </dsp:nvSpPr>
      <dsp:spPr>
        <a:xfrm>
          <a:off x="3020213" y="4384612"/>
          <a:ext cx="2358808" cy="10951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latin typeface="+mj-lt"/>
            </a:rPr>
            <a:t>magn. potential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0" kern="1200" dirty="0">
              <a:latin typeface="Cambria Math" panose="02040503050406030204" pitchFamily="18" charset="0"/>
              <a:ea typeface="Cambria Math" panose="02040503050406030204" pitchFamily="18" charset="0"/>
            </a:rPr>
            <a:t>A(r)</a:t>
          </a:r>
          <a14:m xmlns:a14="http://schemas.microsoft.com/office/drawing/2010/main">
            <m:oMath xmlns:m="http://schemas.openxmlformats.org/officeDocument/2006/math">
              <m:r>
                <a:rPr lang="de-DE" sz="1200" b="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=</m:t>
              </m:r>
              <m:f>
                <m:fPr>
                  <m:ctrlPr>
                    <a:rPr lang="de-DE" sz="120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</m:ctrlPr>
                </m:fPr>
                <m:num>
                  <m:r>
                    <a:rPr lang="de-DE" sz="120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µ</m:t>
                  </m:r>
                </m:num>
                <m:den>
                  <m:r>
                    <a:rPr lang="de-DE" sz="1200" b="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4</m:t>
                  </m:r>
                  <m:r>
                    <m:rPr>
                      <m:sty m:val="p"/>
                    </m:rPr>
                    <a:rPr lang="el-GR" sz="1200" b="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π</m:t>
                  </m:r>
                </m:den>
              </m:f>
              <m:nary>
                <m:naryPr>
                  <m:limLoc m:val="undOvr"/>
                  <m:ctrlPr>
                    <a:rPr lang="de-DE" sz="120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</m:ctrlPr>
                </m:naryPr>
                <m:sub>
                  <m:r>
                    <m:rPr>
                      <m:brk m:alnAt="24"/>
                    </m:rPr>
                    <a:rPr lang="de-DE" sz="1200" b="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𝑉</m:t>
                  </m:r>
                </m:sub>
                <m:sup/>
                <m:e>
                  <m:f>
                    <m:fPr>
                      <m:ctrlPr>
                        <a:rPr lang="de-DE" sz="120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</m:ctrlPr>
                    </m:fPr>
                    <m:num>
                      <m:r>
                        <a:rPr lang="de-DE" sz="12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de-DE" sz="1200" b="0" i="1" kern="12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kern="12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kern="12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de-DE" sz="1200" b="0" i="1" kern="12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num>
                    <m:den>
                      <m:sSup>
                        <m:sSupPr>
                          <m:ctrlPr>
                            <a:rPr lang="de-DE" sz="1200" b="0" i="1" kern="12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1200" b="0" i="1" kern="12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kern="12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de-DE" sz="1200" b="0" i="1" kern="12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de-DE" sz="1200" b="0" i="1" kern="120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b="0" i="1" kern="120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de-DE" sz="1200" b="0" i="1" kern="120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  <m:sup/>
                      </m:sSup>
                    </m:den>
                  </m:f>
                  <m:r>
                    <a:rPr lang="de-DE" sz="1200" b="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𝑑𝑉</m:t>
                  </m:r>
                  <m:d>
                    <m:dPr>
                      <m:ctrlPr>
                        <a:rPr lang="de-DE" sz="12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</m:ctrlPr>
                    </m:dPr>
                    <m:e>
                      <m:sSup>
                        <m:sSupPr>
                          <m:ctrlPr>
                            <a:rPr lang="de-DE" sz="1200" b="0" i="1" kern="12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b="0" i="1" kern="12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de-DE" sz="1200" b="0" i="1" kern="12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e>
                  </m:d>
                  <m:r>
                    <a:rPr lang="de-DE" sz="1200" b="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 :</m:t>
                  </m:r>
                  <m:r>
                    <a:rPr lang="de-DE" sz="1200" b="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𝜕</m:t>
                  </m:r>
                  <m:r>
                    <m:rPr>
                      <m:sty m:val="p"/>
                    </m:rPr>
                    <a:rPr lang="el-GR" sz="1200" b="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Ω</m:t>
                  </m:r>
                  <m:r>
                    <a:rPr lang="de-DE" sz="1200" b="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 </m:t>
                  </m:r>
                </m:e>
              </m:nary>
            </m:oMath>
          </a14:m>
          <a:endParaRPr lang="en-US" sz="12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 xmlns:m="http://schemas.openxmlformats.org/officeDocument/2006/math">
              <m:r>
                <a:rPr lang="de-DE" sz="1200" b="0" i="1" kern="1200" smtClean="0">
                  <a:latin typeface="Cambria Math" panose="02040503050406030204" pitchFamily="18" charset="0"/>
                </a:rPr>
                <m:t>−</m:t>
              </m:r>
              <m:sSup>
                <m:sSupPr>
                  <m:ctrlPr>
                    <a:rPr lang="de-DE" sz="1200" b="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</m:ctrlPr>
                </m:sSupPr>
                <m:e>
                  <m:r>
                    <a:rPr lang="de-DE" sz="1200" b="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𝛻</m:t>
                  </m:r>
                </m:e>
                <m:sup>
                  <m:r>
                    <a:rPr lang="de-DE" sz="1200" b="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2</m:t>
                  </m:r>
                </m:sup>
              </m:sSup>
              <m:r>
                <a:rPr lang="de-DE" sz="1200" b="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𝐴</m:t>
              </m:r>
              <m:r>
                <a:rPr lang="de-DE" sz="1200" b="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= </m:t>
              </m:r>
              <m:r>
                <a:rPr lang="de-DE" sz="1200" b="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𝜇</m:t>
              </m:r>
              <m:r>
                <a:rPr lang="de-DE" sz="1200" b="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𝐽</m:t>
              </m:r>
            </m:oMath>
          </a14:m>
          <a:r>
            <a:rPr lang="en-US" sz="1200" kern="1200" dirty="0">
              <a:latin typeface="+mj-lt"/>
            </a:rPr>
            <a:t> </a:t>
          </a:r>
          <a14:m xmlns:a14="http://schemas.microsoft.com/office/drawing/2010/main">
            <m:oMath xmlns:m="http://schemas.openxmlformats.org/officeDocument/2006/math">
              <m:r>
                <a:rPr lang="de-DE" sz="1200" b="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:</m:t>
              </m:r>
              <m:r>
                <m:rPr>
                  <m:sty m:val="p"/>
                </m:rPr>
                <a:rPr lang="el-GR" sz="1200" b="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Ω</m:t>
              </m:r>
              <m:r>
                <a:rPr lang="de-DE" sz="1200" b="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 </m:t>
              </m:r>
            </m:oMath>
          </a14:m>
          <a:r>
            <a:rPr lang="en-US" sz="1200" kern="1200" dirty="0">
              <a:latin typeface="+mj-lt"/>
            </a:rPr>
            <a:t> </a:t>
          </a:r>
        </a:p>
      </dsp:txBody>
      <dsp:txXfrm>
        <a:off x="3073675" y="4438074"/>
        <a:ext cx="2251884" cy="988249"/>
      </dsp:txXfrm>
    </dsp:sp>
    <dsp:sp modelId="{D233568F-21F5-4CAD-AD69-33A9D1441433}">
      <dsp:nvSpPr>
        <dsp:cNvPr id="0" name=""/>
        <dsp:cNvSpPr/>
      </dsp:nvSpPr>
      <dsp:spPr>
        <a:xfrm>
          <a:off x="2068567" y="547972"/>
          <a:ext cx="4444511" cy="4444511"/>
        </a:xfrm>
        <a:custGeom>
          <a:avLst/>
          <a:gdLst/>
          <a:ahLst/>
          <a:cxnLst/>
          <a:rect l="0" t="0" r="0" b="0"/>
          <a:pathLst>
            <a:path>
              <a:moveTo>
                <a:pt x="807329" y="3935849"/>
              </a:moveTo>
              <a:arcTo wR="2222255" hR="2222255" stAng="7772803" swAng="85109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19F315-36C4-45A4-8F76-4F161C90C389}">
      <dsp:nvSpPr>
        <dsp:cNvPr id="0" name=""/>
        <dsp:cNvSpPr/>
      </dsp:nvSpPr>
      <dsp:spPr>
        <a:xfrm>
          <a:off x="1207465" y="3002970"/>
          <a:ext cx="1900332" cy="9315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latin typeface="+mj-lt"/>
            </a:rPr>
            <a:t>magn. Field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de-DE" sz="1200" b="0" i="1" kern="1200" smtClean="0">
                    <a:latin typeface="Cambria Math" panose="02040503050406030204" pitchFamily="18" charset="0"/>
                  </a:rPr>
                  <m:t>𝐵</m:t>
                </m:r>
                <m:r>
                  <a:rPr lang="de-DE" sz="1200" b="0" i="1" kern="1200" smtClean="0">
                    <a:latin typeface="Cambria Math" panose="02040503050406030204" pitchFamily="18" charset="0"/>
                  </a:rPr>
                  <m:t>=</m:t>
                </m:r>
                <m:r>
                  <a:rPr lang="de-DE" sz="1200" b="0" i="1" kern="1200" smtClean="0">
                    <a:latin typeface="Cambria Math" panose="02040503050406030204" pitchFamily="18" charset="0"/>
                  </a:rPr>
                  <m:t>𝛻</m:t>
                </m:r>
                <m:r>
                  <a:rPr lang="de-DE" sz="1200" b="0" i="1" kern="1200" smtClean="0">
                    <a:latin typeface="Cambria Math" panose="02040503050406030204" pitchFamily="18" charset="0"/>
                  </a:rPr>
                  <m:t>×</m:t>
                </m:r>
                <m:r>
                  <a:rPr lang="de-DE" sz="1200" b="0" i="1" kern="12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m:t>𝐴</m:t>
                </m:r>
              </m:oMath>
            </m:oMathPara>
          </a14:m>
          <a:endParaRPr lang="en-US" sz="1200" kern="1200" dirty="0">
            <a:latin typeface="+mj-lt"/>
          </a:endParaRPr>
        </a:p>
      </dsp:txBody>
      <dsp:txXfrm>
        <a:off x="1252938" y="3048443"/>
        <a:ext cx="1809386" cy="840583"/>
      </dsp:txXfrm>
    </dsp:sp>
    <dsp:sp modelId="{3C7E4C01-FE92-444F-AAE7-72F157AFF828}">
      <dsp:nvSpPr>
        <dsp:cNvPr id="0" name=""/>
        <dsp:cNvSpPr/>
      </dsp:nvSpPr>
      <dsp:spPr>
        <a:xfrm>
          <a:off x="2017564" y="458794"/>
          <a:ext cx="4444511" cy="4444511"/>
        </a:xfrm>
        <a:custGeom>
          <a:avLst/>
          <a:gdLst/>
          <a:ahLst/>
          <a:cxnLst/>
          <a:rect l="0" t="0" r="0" b="0"/>
          <a:pathLst>
            <a:path>
              <a:moveTo>
                <a:pt x="6683" y="2394471"/>
              </a:moveTo>
              <a:arcTo wR="2222255" hR="2222255" stAng="10533322" swAng="70488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6463D3-7C5F-4B7E-8E02-E714AEDDFD46}">
      <dsp:nvSpPr>
        <dsp:cNvPr id="0" name=""/>
        <dsp:cNvSpPr/>
      </dsp:nvSpPr>
      <dsp:spPr>
        <a:xfrm>
          <a:off x="1322086" y="1318333"/>
          <a:ext cx="1788545" cy="9315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latin typeface="+mj-lt"/>
            </a:rPr>
            <a:t>Lorentz </a:t>
          </a:r>
          <a:r>
            <a:rPr lang="de-DE" sz="1600" kern="1200" dirty="0" err="1">
              <a:latin typeface="+mj-lt"/>
            </a:rPr>
            <a:t>force</a:t>
          </a:r>
          <a:endParaRPr lang="de-DE" sz="1600" kern="1200" dirty="0">
            <a:latin typeface="+mj-lt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de-DE" sz="120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de-DE" sz="1200" kern="1200" smtClean="0">
                        <a:latin typeface="Cambria Math" panose="02040503050406030204" pitchFamily="18" charset="0"/>
                      </a:rPr>
                      <m:t>𝐹</m:t>
                    </m:r>
                  </m:e>
                  <m:sub>
                    <m:r>
                      <a:rPr lang="de-DE" sz="1200" kern="1200" smtClean="0">
                        <a:latin typeface="Cambria Math" panose="02040503050406030204" pitchFamily="18" charset="0"/>
                      </a:rPr>
                      <m:t>𝐿</m:t>
                    </m:r>
                  </m:sub>
                </m:sSub>
                <m:r>
                  <a:rPr lang="de-DE" sz="1200" kern="1200" smtClean="0">
                    <a:latin typeface="Cambria Math" panose="02040503050406030204" pitchFamily="18" charset="0"/>
                  </a:rPr>
                  <m:t>=</m:t>
                </m:r>
                <m:r>
                  <a:rPr lang="de-DE" sz="1200" kern="1200" smtClean="0">
                    <a:latin typeface="Cambria Math" panose="02040503050406030204" pitchFamily="18" charset="0"/>
                  </a:rPr>
                  <m:t>𝐽</m:t>
                </m:r>
                <m:r>
                  <a:rPr lang="de-DE" sz="1200" kern="1200" smtClean="0">
                    <a:latin typeface="Cambria Math" panose="02040503050406030204" pitchFamily="18" charset="0"/>
                  </a:rPr>
                  <m:t>×</m:t>
                </m:r>
                <m:r>
                  <a:rPr lang="de-DE" sz="1200" kern="1200" smtClean="0">
                    <a:latin typeface="Cambria Math" panose="02040503050406030204" pitchFamily="18" charset="0"/>
                  </a:rPr>
                  <m:t>𝐵</m:t>
                </m:r>
              </m:oMath>
            </m:oMathPara>
          </a14:m>
          <a:endParaRPr lang="en-US" sz="1200" kern="1200" dirty="0">
            <a:latin typeface="+mj-lt"/>
          </a:endParaRPr>
        </a:p>
      </dsp:txBody>
      <dsp:txXfrm>
        <a:off x="1367559" y="1363806"/>
        <a:ext cx="1697599" cy="840583"/>
      </dsp:txXfrm>
    </dsp:sp>
    <dsp:sp modelId="{BD2645A1-4C72-4FD5-98C5-F9464C1DC2B6}">
      <dsp:nvSpPr>
        <dsp:cNvPr id="0" name=""/>
        <dsp:cNvSpPr/>
      </dsp:nvSpPr>
      <dsp:spPr>
        <a:xfrm>
          <a:off x="1764356" y="757043"/>
          <a:ext cx="4444511" cy="4444511"/>
        </a:xfrm>
        <a:custGeom>
          <a:avLst/>
          <a:gdLst/>
          <a:ahLst/>
          <a:cxnLst/>
          <a:rect l="0" t="0" r="0" b="0"/>
          <a:pathLst>
            <a:path>
              <a:moveTo>
                <a:pt x="886114" y="446545"/>
              </a:moveTo>
              <a:arcTo wR="2222255" hR="2222255" stAng="13982412" swAng="85094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image" Target="../media/image4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70271BB-6423-40D6-AE59-0EDEF2EC7603}" type="datetimeFigureOut">
              <a:rPr lang="de-DE"/>
              <a:pPr>
                <a:defRPr/>
              </a:pPr>
              <a:t>26.02.2019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6710545-204B-45CE-9C8F-25EBEA99F97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52633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37C8C49-E3F2-446A-A1D2-455ED3DDDE25}" type="datetimeFigureOut">
              <a:rPr lang="de-DE"/>
              <a:pPr>
                <a:defRPr/>
              </a:pPr>
              <a:t>26.02.2019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21" tIns="45661" rIns="91321" bIns="45661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321" tIns="45661" rIns="91321" bIns="45661" rtlCol="0">
            <a:norm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BA76154-3AD7-44E9-B112-617C25D2E55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2543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Represent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chair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fluid </a:t>
            </a:r>
            <a:r>
              <a:rPr lang="de-DE" dirty="0" err="1"/>
              <a:t>mechanics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wuppertal</a:t>
            </a:r>
            <a:r>
              <a:rPr lang="de-DE" dirty="0"/>
              <a:t>, </a:t>
            </a:r>
            <a:r>
              <a:rPr lang="de-DE" dirty="0" err="1"/>
              <a:t>espacialy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Aluminium Electrolysis </a:t>
            </a:r>
            <a:r>
              <a:rPr lang="de-DE" dirty="0" err="1"/>
              <a:t>team</a:t>
            </a:r>
            <a:r>
              <a:rPr lang="de-DE" dirty="0"/>
              <a:t>, </a:t>
            </a:r>
            <a:r>
              <a:rPr lang="de-DE" dirty="0" err="1"/>
              <a:t>involved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(</a:t>
            </a:r>
            <a:r>
              <a:rPr lang="de-DE" dirty="0" err="1"/>
              <a:t>read</a:t>
            </a:r>
            <a:r>
              <a:rPr lang="de-DE" dirty="0"/>
              <a:t> </a:t>
            </a:r>
            <a:r>
              <a:rPr lang="de-DE" dirty="0" err="1"/>
              <a:t>names</a:t>
            </a:r>
            <a:r>
              <a:rPr lang="de-DE" dirty="0"/>
              <a:t>)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A76154-3AD7-44E9-B112-617C25D2E553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5532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A76154-3AD7-44E9-B112-617C25D2E553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5702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44 SHE -&gt; </a:t>
            </a:r>
            <a:r>
              <a:rPr lang="de-DE" dirty="0" err="1"/>
              <a:t>seperated</a:t>
            </a:r>
            <a:r>
              <a:rPr lang="de-DE" dirty="0"/>
              <a:t> -&gt;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BC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A76154-3AD7-44E9-B112-617C25D2E553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42506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Incease</a:t>
            </a:r>
            <a:r>
              <a:rPr lang="de-DE" dirty="0"/>
              <a:t> </a:t>
            </a:r>
            <a:r>
              <a:rPr lang="de-DE" dirty="0" err="1"/>
              <a:t>heat</a:t>
            </a:r>
            <a:r>
              <a:rPr lang="de-DE" dirty="0"/>
              <a:t> </a:t>
            </a:r>
            <a:r>
              <a:rPr lang="de-DE" dirty="0" err="1"/>
              <a:t>transport</a:t>
            </a:r>
            <a:r>
              <a:rPr lang="de-DE" dirty="0"/>
              <a:t> </a:t>
            </a:r>
            <a:r>
              <a:rPr lang="de-DE" dirty="0" err="1"/>
              <a:t>forced</a:t>
            </a:r>
            <a:r>
              <a:rPr lang="de-DE" dirty="0"/>
              <a:t> </a:t>
            </a:r>
            <a:r>
              <a:rPr lang="de-DE" dirty="0" err="1"/>
              <a:t>convection</a:t>
            </a:r>
            <a:r>
              <a:rPr lang="de-DE" dirty="0"/>
              <a:t> -&gt; </a:t>
            </a:r>
            <a:r>
              <a:rPr lang="de-DE" dirty="0" err="1"/>
              <a:t>disrupting</a:t>
            </a:r>
            <a:r>
              <a:rPr lang="de-DE" dirty="0"/>
              <a:t> </a:t>
            </a:r>
            <a:r>
              <a:rPr lang="de-DE" dirty="0" err="1"/>
              <a:t>boundary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-&gt; </a:t>
            </a:r>
            <a:r>
              <a:rPr lang="de-DE" dirty="0" err="1"/>
              <a:t>enhanced</a:t>
            </a:r>
            <a:r>
              <a:rPr lang="de-DE" dirty="0"/>
              <a:t> </a:t>
            </a:r>
            <a:r>
              <a:rPr lang="de-DE" dirty="0" err="1"/>
              <a:t>heat</a:t>
            </a:r>
            <a:r>
              <a:rPr lang="de-DE" dirty="0"/>
              <a:t> </a:t>
            </a:r>
            <a:r>
              <a:rPr lang="de-DE" dirty="0" err="1"/>
              <a:t>transfer</a:t>
            </a:r>
            <a:r>
              <a:rPr lang="de-DE" dirty="0"/>
              <a:t>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vortices</a:t>
            </a:r>
            <a:r>
              <a:rPr lang="de-DE" dirty="0"/>
              <a:t> -&gt; Passive </a:t>
            </a:r>
            <a:r>
              <a:rPr lang="de-DE" dirty="0" err="1"/>
              <a:t>method</a:t>
            </a:r>
            <a:r>
              <a:rPr lang="de-DE" dirty="0"/>
              <a:t> -&gt; </a:t>
            </a:r>
            <a:r>
              <a:rPr lang="de-DE" dirty="0" err="1"/>
              <a:t>winglet</a:t>
            </a:r>
            <a:r>
              <a:rPr lang="de-DE" dirty="0"/>
              <a:t> -&gt; after </a:t>
            </a:r>
            <a:r>
              <a:rPr lang="de-DE" dirty="0" err="1"/>
              <a:t>winglet</a:t>
            </a:r>
            <a:r>
              <a:rPr lang="de-DE" dirty="0"/>
              <a:t> longitudinal </a:t>
            </a:r>
            <a:r>
              <a:rPr lang="de-DE" dirty="0" err="1"/>
              <a:t>vortice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A76154-3AD7-44E9-B112-617C25D2E553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0128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Sience</a:t>
            </a:r>
            <a:r>
              <a:rPr lang="de-DE" dirty="0"/>
              <a:t> </a:t>
            </a:r>
            <a:r>
              <a:rPr lang="de-DE" dirty="0" err="1"/>
              <a:t>fine</a:t>
            </a:r>
            <a:r>
              <a:rPr lang="de-DE" dirty="0"/>
              <a:t> </a:t>
            </a:r>
            <a:r>
              <a:rPr lang="de-DE" dirty="0" err="1"/>
              <a:t>mesh</a:t>
            </a:r>
            <a:r>
              <a:rPr lang="de-DE" dirty="0"/>
              <a:t> , Industrial </a:t>
            </a:r>
            <a:r>
              <a:rPr lang="de-DE" dirty="0" err="1"/>
              <a:t>coarse</a:t>
            </a:r>
            <a:r>
              <a:rPr lang="de-DE" dirty="0"/>
              <a:t> </a:t>
            </a:r>
            <a:r>
              <a:rPr lang="de-DE" dirty="0" err="1"/>
              <a:t>mesh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A76154-3AD7-44E9-B112-617C25D2E553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0062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Redirected</a:t>
            </a:r>
            <a:r>
              <a:rPr lang="de-DE" dirty="0"/>
              <a:t> 90° -&gt; </a:t>
            </a:r>
            <a:r>
              <a:rPr lang="de-DE" dirty="0" err="1"/>
              <a:t>several</a:t>
            </a:r>
            <a:r>
              <a:rPr lang="de-DE" dirty="0"/>
              <a:t> </a:t>
            </a:r>
            <a:r>
              <a:rPr lang="de-DE" dirty="0" err="1"/>
              <a:t>winglets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A76154-3AD7-44E9-B112-617C25D2E553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57728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Main </a:t>
            </a:r>
            <a:r>
              <a:rPr lang="de-DE" dirty="0" err="1"/>
              <a:t>take</a:t>
            </a:r>
            <a:r>
              <a:rPr lang="de-DE" dirty="0"/>
              <a:t> </a:t>
            </a:r>
            <a:r>
              <a:rPr lang="de-DE" dirty="0" err="1"/>
              <a:t>away</a:t>
            </a:r>
            <a:r>
              <a:rPr lang="de-DE" dirty="0"/>
              <a:t> easy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control</a:t>
            </a:r>
            <a:r>
              <a:rPr lang="de-DE" dirty="0"/>
              <a:t> -&gt; linear -&gt; 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control</a:t>
            </a:r>
            <a:r>
              <a:rPr lang="de-DE" dirty="0"/>
              <a:t> </a:t>
            </a:r>
            <a:r>
              <a:rPr lang="de-DE" dirty="0" err="1"/>
              <a:t>ledge</a:t>
            </a:r>
            <a:r>
              <a:rPr lang="de-DE" dirty="0"/>
              <a:t> </a:t>
            </a:r>
            <a:r>
              <a:rPr lang="de-DE" dirty="0" err="1"/>
              <a:t>thicknes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A76154-3AD7-44E9-B112-617C25D2E553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7873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supplied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cell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busbar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Steel </a:t>
            </a:r>
            <a:r>
              <a:rPr lang="de-DE" dirty="0" err="1"/>
              <a:t>rod</a:t>
            </a:r>
            <a:r>
              <a:rPr lang="de-DE" dirty="0"/>
              <a:t> -&gt; </a:t>
            </a:r>
            <a:r>
              <a:rPr lang="de-DE" dirty="0" err="1"/>
              <a:t>fork</a:t>
            </a:r>
            <a:r>
              <a:rPr lang="de-DE" dirty="0"/>
              <a:t>  -&gt; </a:t>
            </a:r>
            <a:r>
              <a:rPr lang="de-DE" dirty="0" err="1"/>
              <a:t>carbon</a:t>
            </a:r>
            <a:r>
              <a:rPr lang="de-DE" dirty="0"/>
              <a:t> </a:t>
            </a:r>
            <a:r>
              <a:rPr lang="de-DE" dirty="0" err="1"/>
              <a:t>anode</a:t>
            </a:r>
            <a:r>
              <a:rPr lang="de-DE" dirty="0"/>
              <a:t>, </a:t>
            </a:r>
            <a:r>
              <a:rPr lang="de-DE" dirty="0" err="1"/>
              <a:t>surrounded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electrolyte</a:t>
            </a:r>
            <a:r>
              <a:rPr lang="de-DE" dirty="0"/>
              <a:t> (</a:t>
            </a:r>
            <a:r>
              <a:rPr lang="de-DE" dirty="0" err="1"/>
              <a:t>cryolite</a:t>
            </a:r>
            <a:r>
              <a:rPr lang="de-DE" dirty="0"/>
              <a:t>), -&gt;</a:t>
            </a:r>
            <a:r>
              <a:rPr lang="de-DE" dirty="0" err="1"/>
              <a:t>aluminium</a:t>
            </a:r>
            <a:r>
              <a:rPr lang="de-DE" dirty="0"/>
              <a:t> -&gt; </a:t>
            </a:r>
            <a:r>
              <a:rPr lang="de-DE" dirty="0" err="1"/>
              <a:t>cathode</a:t>
            </a:r>
            <a:r>
              <a:rPr lang="de-DE" dirty="0"/>
              <a:t> -&gt; </a:t>
            </a:r>
            <a:r>
              <a:rPr lang="de-DE" dirty="0" err="1"/>
              <a:t>collectorbar</a:t>
            </a:r>
            <a:r>
              <a:rPr lang="de-DE" dirty="0"/>
              <a:t> -&gt; </a:t>
            </a:r>
            <a:r>
              <a:rPr lang="de-DE" dirty="0" err="1"/>
              <a:t>next</a:t>
            </a:r>
            <a:r>
              <a:rPr lang="de-DE" dirty="0"/>
              <a:t> </a:t>
            </a:r>
            <a:r>
              <a:rPr lang="de-DE" dirty="0" err="1"/>
              <a:t>cell</a:t>
            </a:r>
            <a:endParaRPr lang="de-DE" dirty="0"/>
          </a:p>
          <a:p>
            <a:r>
              <a:rPr lang="de-DE" dirty="0" err="1"/>
              <a:t>Cryolite</a:t>
            </a:r>
            <a:r>
              <a:rPr lang="de-DE" dirty="0"/>
              <a:t> 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conductivity</a:t>
            </a:r>
            <a:r>
              <a:rPr lang="de-DE" dirty="0"/>
              <a:t> -&gt; Aluminium high </a:t>
            </a:r>
            <a:r>
              <a:rPr lang="de-DE" dirty="0" err="1"/>
              <a:t>conductivity</a:t>
            </a:r>
            <a:r>
              <a:rPr lang="de-DE" dirty="0"/>
              <a:t> -&gt; Most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voltage</a:t>
            </a:r>
            <a:r>
              <a:rPr lang="de-DE" dirty="0"/>
              <a:t> </a:t>
            </a:r>
            <a:r>
              <a:rPr lang="de-DE" dirty="0" err="1"/>
              <a:t>drop</a:t>
            </a:r>
            <a:r>
              <a:rPr lang="de-DE" dirty="0"/>
              <a:t> </a:t>
            </a:r>
            <a:r>
              <a:rPr lang="de-DE" dirty="0" err="1"/>
              <a:t>inside</a:t>
            </a:r>
            <a:r>
              <a:rPr lang="de-DE" dirty="0"/>
              <a:t> </a:t>
            </a:r>
            <a:r>
              <a:rPr lang="de-DE" dirty="0" err="1"/>
              <a:t>electrolyte</a:t>
            </a:r>
            <a:endParaRPr lang="de-DE" dirty="0"/>
          </a:p>
          <a:p>
            <a:r>
              <a:rPr lang="de-DE" dirty="0"/>
              <a:t>Low </a:t>
            </a:r>
            <a:r>
              <a:rPr lang="de-DE" dirty="0" err="1"/>
              <a:t>conductivity</a:t>
            </a:r>
            <a:r>
              <a:rPr lang="de-DE" dirty="0"/>
              <a:t> </a:t>
            </a:r>
            <a:r>
              <a:rPr lang="de-DE" dirty="0" err="1"/>
              <a:t>cryolite</a:t>
            </a:r>
            <a:r>
              <a:rPr lang="de-DE" dirty="0"/>
              <a:t> -&gt; Joule </a:t>
            </a:r>
            <a:r>
              <a:rPr lang="de-DE" dirty="0" err="1"/>
              <a:t>Heating</a:t>
            </a:r>
            <a:r>
              <a:rPr lang="de-DE" dirty="0"/>
              <a:t> -&gt; Liquid </a:t>
            </a:r>
            <a:r>
              <a:rPr lang="de-DE" dirty="0" err="1"/>
              <a:t>Cryolite</a:t>
            </a:r>
            <a:r>
              <a:rPr lang="de-DE" dirty="0"/>
              <a:t> , </a:t>
            </a:r>
            <a:r>
              <a:rPr lang="de-DE" dirty="0" err="1"/>
              <a:t>Aluminum</a:t>
            </a:r>
            <a:r>
              <a:rPr lang="de-DE" dirty="0"/>
              <a:t> (660°C) </a:t>
            </a:r>
          </a:p>
          <a:p>
            <a:r>
              <a:rPr lang="de-DE" dirty="0" err="1"/>
              <a:t>Ledge</a:t>
            </a:r>
            <a:r>
              <a:rPr lang="de-DE" dirty="0"/>
              <a:t> -&gt; Solid </a:t>
            </a:r>
            <a:r>
              <a:rPr lang="de-DE" dirty="0" err="1"/>
              <a:t>cryolite</a:t>
            </a:r>
            <a:r>
              <a:rPr lang="de-DE" dirty="0"/>
              <a:t> at wall -&gt; </a:t>
            </a:r>
            <a:r>
              <a:rPr lang="de-DE" dirty="0" err="1"/>
              <a:t>Protects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insulation</a:t>
            </a:r>
            <a:r>
              <a:rPr lang="de-DE" dirty="0"/>
              <a:t> </a:t>
            </a:r>
          </a:p>
          <a:p>
            <a:r>
              <a:rPr lang="de-DE" dirty="0" err="1"/>
              <a:t>Frequently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aluminum</a:t>
            </a:r>
            <a:r>
              <a:rPr lang="de-DE" dirty="0"/>
              <a:t> </a:t>
            </a:r>
            <a:r>
              <a:rPr lang="de-DE" dirty="0" err="1"/>
              <a:t>oxide</a:t>
            </a:r>
            <a:r>
              <a:rPr lang="de-DE" dirty="0"/>
              <a:t> -&gt; </a:t>
            </a:r>
            <a:r>
              <a:rPr lang="de-DE" dirty="0" err="1"/>
              <a:t>reacts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anode</a:t>
            </a:r>
            <a:r>
              <a:rPr lang="de-DE" dirty="0"/>
              <a:t> -&gt; CO2 + </a:t>
            </a:r>
            <a:r>
              <a:rPr lang="de-DE" dirty="0" err="1"/>
              <a:t>Aluminum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produced</a:t>
            </a:r>
            <a:r>
              <a:rPr lang="de-DE" dirty="0"/>
              <a:t>. </a:t>
            </a:r>
          </a:p>
          <a:p>
            <a:r>
              <a:rPr lang="de-DE" dirty="0"/>
              <a:t>Right </a:t>
            </a:r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conventional</a:t>
            </a:r>
            <a:r>
              <a:rPr lang="de-DE" dirty="0"/>
              <a:t> </a:t>
            </a:r>
            <a:r>
              <a:rPr lang="de-DE" dirty="0" err="1"/>
              <a:t>cell</a:t>
            </a:r>
            <a:r>
              <a:rPr lang="de-DE" dirty="0"/>
              <a:t> -&gt; </a:t>
            </a:r>
            <a:r>
              <a:rPr lang="de-DE" dirty="0" err="1"/>
              <a:t>constant</a:t>
            </a:r>
            <a:r>
              <a:rPr lang="de-DE" dirty="0"/>
              <a:t> </a:t>
            </a:r>
            <a:r>
              <a:rPr lang="de-DE" dirty="0" err="1"/>
              <a:t>current</a:t>
            </a:r>
            <a:endParaRPr lang="de-DE" dirty="0"/>
          </a:p>
          <a:p>
            <a:r>
              <a:rPr lang="de-DE" dirty="0"/>
              <a:t>Goal -&gt; </a:t>
            </a:r>
            <a:r>
              <a:rPr lang="de-DE" dirty="0" err="1"/>
              <a:t>Process</a:t>
            </a:r>
            <a:r>
              <a:rPr lang="de-DE" dirty="0"/>
              <a:t> </a:t>
            </a:r>
            <a:r>
              <a:rPr lang="de-DE" dirty="0" err="1"/>
              <a:t>flexibility</a:t>
            </a:r>
            <a:r>
              <a:rPr lang="de-DE" dirty="0"/>
              <a:t> -&gt; </a:t>
            </a:r>
            <a:r>
              <a:rPr lang="de-DE" dirty="0" err="1"/>
              <a:t>stabelize</a:t>
            </a:r>
            <a:r>
              <a:rPr lang="de-DE" dirty="0"/>
              <a:t> power </a:t>
            </a:r>
            <a:r>
              <a:rPr lang="de-DE" dirty="0" err="1"/>
              <a:t>supply</a:t>
            </a:r>
            <a:r>
              <a:rPr lang="de-DE" dirty="0"/>
              <a:t> -&gt; </a:t>
            </a:r>
            <a:r>
              <a:rPr lang="de-DE" dirty="0" err="1"/>
              <a:t>flexibility</a:t>
            </a:r>
            <a:r>
              <a:rPr lang="de-DE" dirty="0"/>
              <a:t> </a:t>
            </a:r>
            <a:r>
              <a:rPr lang="de-DE" dirty="0" err="1"/>
              <a:t>sometimes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efficiency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A76154-3AD7-44E9-B112-617C25D2E553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805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Problems </a:t>
            </a:r>
            <a:r>
              <a:rPr lang="de-DE" dirty="0" err="1"/>
              <a:t>involved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flexible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supply</a:t>
            </a:r>
            <a:r>
              <a:rPr lang="de-DE" dirty="0"/>
              <a:t> -&gt; </a:t>
            </a:r>
            <a:r>
              <a:rPr lang="de-DE" dirty="0" err="1"/>
              <a:t>heat</a:t>
            </a:r>
            <a:r>
              <a:rPr lang="de-DE" dirty="0"/>
              <a:t> </a:t>
            </a:r>
            <a:r>
              <a:rPr lang="de-DE" dirty="0" err="1"/>
              <a:t>generated</a:t>
            </a:r>
            <a:r>
              <a:rPr lang="de-DE" dirty="0"/>
              <a:t> -&gt; </a:t>
            </a:r>
            <a:r>
              <a:rPr lang="de-DE" dirty="0" err="1"/>
              <a:t>Increase</a:t>
            </a:r>
            <a:r>
              <a:rPr lang="de-DE" dirty="0"/>
              <a:t> </a:t>
            </a:r>
            <a:r>
              <a:rPr lang="de-DE" dirty="0" err="1"/>
              <a:t>Current</a:t>
            </a:r>
            <a:r>
              <a:rPr lang="de-DE" dirty="0"/>
              <a:t> -&gt; Joule </a:t>
            </a:r>
            <a:r>
              <a:rPr lang="de-DE" dirty="0" err="1"/>
              <a:t>heating</a:t>
            </a:r>
            <a:r>
              <a:rPr lang="de-DE" dirty="0"/>
              <a:t> -&gt; </a:t>
            </a:r>
            <a:r>
              <a:rPr lang="de-DE" dirty="0" err="1"/>
              <a:t>control</a:t>
            </a:r>
            <a:r>
              <a:rPr lang="de-DE" dirty="0"/>
              <a:t> -&gt; ACD + SHE -&gt; </a:t>
            </a:r>
            <a:r>
              <a:rPr lang="de-DE" dirty="0" err="1"/>
              <a:t>ledge</a:t>
            </a:r>
            <a:r>
              <a:rPr lang="de-DE" dirty="0"/>
              <a:t> </a:t>
            </a:r>
            <a:r>
              <a:rPr lang="de-DE" dirty="0" err="1"/>
              <a:t>thickness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A76154-3AD7-44E9-B112-617C25D2E553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1234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High </a:t>
            </a:r>
            <a:r>
              <a:rPr lang="de-DE" dirty="0" err="1"/>
              <a:t>current</a:t>
            </a:r>
            <a:r>
              <a:rPr lang="de-DE" dirty="0"/>
              <a:t> -&gt; </a:t>
            </a:r>
            <a:r>
              <a:rPr lang="de-DE" dirty="0" err="1"/>
              <a:t>Induced</a:t>
            </a:r>
            <a:r>
              <a:rPr lang="de-DE" dirty="0"/>
              <a:t>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-&gt;High Lorentz -&gt; </a:t>
            </a:r>
            <a:r>
              <a:rPr lang="de-DE" dirty="0" err="1"/>
              <a:t>Disturbs</a:t>
            </a:r>
            <a:r>
              <a:rPr lang="de-DE" dirty="0"/>
              <a:t> -&gt;Aluminium </a:t>
            </a:r>
            <a:r>
              <a:rPr lang="de-DE" dirty="0" err="1"/>
              <a:t>contact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anode</a:t>
            </a:r>
            <a:endParaRPr lang="de-DE" dirty="0"/>
          </a:p>
          <a:p>
            <a:r>
              <a:rPr lang="de-DE" dirty="0" err="1"/>
              <a:t>Conclusion</a:t>
            </a:r>
            <a:r>
              <a:rPr lang="de-DE" dirty="0"/>
              <a:t> </a:t>
            </a:r>
            <a:r>
              <a:rPr lang="de-DE" dirty="0" err="1"/>
              <a:t>reducing</a:t>
            </a:r>
            <a:r>
              <a:rPr lang="de-DE" dirty="0"/>
              <a:t> </a:t>
            </a:r>
            <a:r>
              <a:rPr lang="de-DE" dirty="0" err="1"/>
              <a:t>voltage</a:t>
            </a:r>
            <a:r>
              <a:rPr lang="de-DE" dirty="0"/>
              <a:t> -&gt; </a:t>
            </a:r>
            <a:r>
              <a:rPr lang="de-DE" dirty="0" err="1"/>
              <a:t>mhd</a:t>
            </a:r>
            <a:r>
              <a:rPr lang="de-DE" dirty="0"/>
              <a:t> </a:t>
            </a:r>
            <a:r>
              <a:rPr lang="de-DE" dirty="0" err="1"/>
              <a:t>instasbilities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A76154-3AD7-44E9-B112-617C25D2E553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8185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Many </a:t>
            </a:r>
            <a:r>
              <a:rPr lang="de-DE" dirty="0" err="1"/>
              <a:t>physical</a:t>
            </a:r>
            <a:r>
              <a:rPr lang="de-DE" dirty="0"/>
              <a:t> </a:t>
            </a:r>
            <a:r>
              <a:rPr lang="de-DE" dirty="0" err="1"/>
              <a:t>phenomenas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involved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A76154-3AD7-44E9-B112-617C25D2E553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932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4 </a:t>
            </a:r>
            <a:r>
              <a:rPr lang="de-DE" dirty="0" err="1"/>
              <a:t>submodel</a:t>
            </a:r>
            <a:r>
              <a:rPr lang="de-DE" dirty="0"/>
              <a:t> -&gt; 1 final </a:t>
            </a:r>
            <a:r>
              <a:rPr lang="de-DE" dirty="0" err="1"/>
              <a:t>model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A76154-3AD7-44E9-B112-617C25D2E553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2211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Immersed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liquid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A76154-3AD7-44E9-B112-617C25D2E553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0797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14 Region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A76154-3AD7-44E9-B112-617C25D2E553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8302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CO2 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conductivity</a:t>
            </a:r>
            <a:r>
              <a:rPr lang="de-DE" dirty="0"/>
              <a:t> -&gt; </a:t>
            </a:r>
            <a:r>
              <a:rPr lang="de-DE" dirty="0" err="1"/>
              <a:t>Voltage</a:t>
            </a:r>
            <a:r>
              <a:rPr lang="de-DE" dirty="0"/>
              <a:t> </a:t>
            </a:r>
            <a:r>
              <a:rPr lang="de-DE" dirty="0" err="1"/>
              <a:t>drop</a:t>
            </a:r>
            <a:r>
              <a:rPr lang="de-DE" dirty="0"/>
              <a:t> -&gt; </a:t>
            </a:r>
            <a:r>
              <a:rPr lang="de-DE" dirty="0" err="1"/>
              <a:t>efficiency</a:t>
            </a:r>
            <a:r>
              <a:rPr lang="de-DE" dirty="0"/>
              <a:t> lost -&gt; fast </a:t>
            </a:r>
            <a:r>
              <a:rPr lang="de-DE" dirty="0" err="1"/>
              <a:t>transport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CO2 out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.</a:t>
            </a:r>
          </a:p>
          <a:p>
            <a:r>
              <a:rPr lang="de-DE" dirty="0"/>
              <a:t>Study </a:t>
            </a:r>
            <a:r>
              <a:rPr lang="de-DE" dirty="0" err="1"/>
              <a:t>gasdynamics</a:t>
            </a:r>
            <a:r>
              <a:rPr lang="de-DE" dirty="0"/>
              <a:t> , Gas </a:t>
            </a:r>
            <a:r>
              <a:rPr lang="de-DE" dirty="0" err="1"/>
              <a:t>production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A76154-3AD7-44E9-B112-617C25D2E553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6341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7"/>
          <p:cNvSpPr txBox="1">
            <a:spLocks/>
          </p:cNvSpPr>
          <p:nvPr userDrawn="1"/>
        </p:nvSpPr>
        <p:spPr>
          <a:xfrm>
            <a:off x="0" y="6524625"/>
            <a:ext cx="9159875" cy="333375"/>
          </a:xfrm>
          <a:prstGeom prst="rect">
            <a:avLst/>
          </a:prstGeom>
          <a:solidFill>
            <a:srgbClr val="7AB800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36000" bIns="7200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algn="l" defTabSz="457200" fontAlgn="auto">
              <a:spcAft>
                <a:spcPts val="0"/>
              </a:spcAft>
              <a:defRPr/>
            </a:pPr>
            <a:endParaRPr lang="de-DE" sz="18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6518018"/>
            <a:ext cx="6042591" cy="310073"/>
          </a:xfrm>
          <a:prstGeom prst="rect">
            <a:avLst/>
          </a:prstGeom>
        </p:spPr>
        <p:txBody>
          <a:bodyPr lIns="90000" tIns="72000" rIns="90000" bIns="46800" anchor="t">
            <a:normAutofit/>
          </a:bodyPr>
          <a:lstStyle>
            <a:lvl1pPr marL="108000" algn="l">
              <a:defRPr sz="1200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8528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architekten-thueringen.de/getmedia.php/_media/akt/201101/1295002047-orig.jpg?w=950&amp;h=95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2835275"/>
            <a:ext cx="3948112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5"/>
          <p:cNvSpPr>
            <a:spLocks noChangeArrowheads="1"/>
          </p:cNvSpPr>
          <p:nvPr userDrawn="1"/>
        </p:nvSpPr>
        <p:spPr bwMode="auto">
          <a:xfrm>
            <a:off x="2905125" y="2692400"/>
            <a:ext cx="3883025" cy="4165600"/>
          </a:xfrm>
          <a:prstGeom prst="rect">
            <a:avLst/>
          </a:prstGeom>
          <a:solidFill>
            <a:srgbClr val="FFFFFF">
              <a:alpha val="7294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0" hangingPunct="0"/>
            <a:endParaRPr lang="de-DE" altLang="de-DE" sz="6000">
              <a:latin typeface="Times" pitchFamily="18" charset="0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489458" y="1745868"/>
            <a:ext cx="6042591" cy="643943"/>
          </a:xfrm>
          <a:prstGeom prst="rect">
            <a:avLst/>
          </a:prstGeom>
        </p:spPr>
        <p:txBody>
          <a:bodyPr lIns="90000" tIns="72000" rIns="90000" bIns="46800" anchor="t" anchorCtr="0">
            <a:noAutofit/>
          </a:bodyPr>
          <a:lstStyle>
            <a:lvl1pPr marL="108000" algn="ctr">
              <a:defRPr sz="3200" u="none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413092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grüner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52360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68313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68313" y="1568450"/>
            <a:ext cx="82296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4" name="Rechteck 13"/>
          <p:cNvSpPr/>
          <p:nvPr userDrawn="1"/>
        </p:nvSpPr>
        <p:spPr>
          <a:xfrm>
            <a:off x="107950" y="80963"/>
            <a:ext cx="9036050" cy="53975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" dist="50800" dir="8700000" algn="tl" rotWithShape="0">
              <a:prstClr val="black">
                <a:alpha val="34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pic>
        <p:nvPicPr>
          <p:cNvPr id="1029" name="Picture 2" descr="C:\Users\admin\Documents\01 LSM -Verwaltung\01 Verwaltung\Logo LSM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3" y="80963"/>
            <a:ext cx="287813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hangingPunct="0">
              <a:defRPr/>
            </a:pPr>
            <a:endParaRPr lang="de-DE" sz="6000">
              <a:latin typeface="Times" pitchFamily="67" charset="0"/>
              <a:cs typeface="+mn-cs"/>
            </a:endParaRPr>
          </a:p>
        </p:txBody>
      </p:sp>
      <p:sp>
        <p:nvSpPr>
          <p:cNvPr id="3075" name="Line 9"/>
          <p:cNvSpPr>
            <a:spLocks noChangeShapeType="1"/>
          </p:cNvSpPr>
          <p:nvPr userDrawn="1"/>
        </p:nvSpPr>
        <p:spPr bwMode="auto">
          <a:xfrm>
            <a:off x="0" y="684000"/>
            <a:ext cx="9129713" cy="0"/>
          </a:xfrm>
          <a:prstGeom prst="line">
            <a:avLst/>
          </a:prstGeom>
          <a:noFill/>
          <a:ln w="17780">
            <a:solidFill>
              <a:srgbClr val="1322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3076" name="Grafik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88" y="444600"/>
            <a:ext cx="28035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86" r:id="rId2"/>
  </p:sldLayoutIdLst>
  <p:transition/>
  <p:txStyles>
    <p:titleStyle>
      <a:lvl1pPr algn="l" defTabSz="817563" rtl="0" fontAlgn="base">
        <a:spcBef>
          <a:spcPct val="0"/>
        </a:spcBef>
        <a:spcAft>
          <a:spcPct val="0"/>
        </a:spcAft>
        <a:defRPr sz="2200">
          <a:solidFill>
            <a:srgbClr val="333333"/>
          </a:solidFill>
          <a:latin typeface="+mj-lt"/>
          <a:ea typeface="ＭＳ Ｐゴシック" pitchFamily="68" charset="-128"/>
          <a:cs typeface="ＭＳ Ｐゴシック" pitchFamily="68" charset="-128"/>
        </a:defRPr>
      </a:lvl1pPr>
      <a:lvl2pPr algn="l" defTabSz="817563" rtl="0" fontAlgn="base">
        <a:spcBef>
          <a:spcPct val="0"/>
        </a:spcBef>
        <a:spcAft>
          <a:spcPct val="0"/>
        </a:spcAft>
        <a:defRPr sz="2200">
          <a:solidFill>
            <a:srgbClr val="333333"/>
          </a:solidFill>
          <a:latin typeface="Arial" pitchFamily="67" charset="0"/>
          <a:ea typeface="ＭＳ Ｐゴシック" pitchFamily="68" charset="-128"/>
          <a:cs typeface="ＭＳ Ｐゴシック" pitchFamily="68" charset="-128"/>
        </a:defRPr>
      </a:lvl2pPr>
      <a:lvl3pPr algn="l" defTabSz="817563" rtl="0" fontAlgn="base">
        <a:spcBef>
          <a:spcPct val="0"/>
        </a:spcBef>
        <a:spcAft>
          <a:spcPct val="0"/>
        </a:spcAft>
        <a:defRPr sz="2200">
          <a:solidFill>
            <a:srgbClr val="333333"/>
          </a:solidFill>
          <a:latin typeface="Arial" pitchFamily="67" charset="0"/>
          <a:ea typeface="ＭＳ Ｐゴシック" pitchFamily="68" charset="-128"/>
          <a:cs typeface="ＭＳ Ｐゴシック" pitchFamily="68" charset="-128"/>
        </a:defRPr>
      </a:lvl3pPr>
      <a:lvl4pPr algn="l" defTabSz="817563" rtl="0" fontAlgn="base">
        <a:spcBef>
          <a:spcPct val="0"/>
        </a:spcBef>
        <a:spcAft>
          <a:spcPct val="0"/>
        </a:spcAft>
        <a:defRPr sz="2200">
          <a:solidFill>
            <a:srgbClr val="333333"/>
          </a:solidFill>
          <a:latin typeface="Arial" pitchFamily="67" charset="0"/>
          <a:ea typeface="ＭＳ Ｐゴシック" pitchFamily="68" charset="-128"/>
          <a:cs typeface="ＭＳ Ｐゴシック" pitchFamily="68" charset="-128"/>
        </a:defRPr>
      </a:lvl4pPr>
      <a:lvl5pPr algn="l" defTabSz="817563" rtl="0" fontAlgn="base">
        <a:spcBef>
          <a:spcPct val="0"/>
        </a:spcBef>
        <a:spcAft>
          <a:spcPct val="0"/>
        </a:spcAft>
        <a:defRPr sz="2200">
          <a:solidFill>
            <a:srgbClr val="333333"/>
          </a:solidFill>
          <a:latin typeface="Arial" pitchFamily="67" charset="0"/>
          <a:ea typeface="ＭＳ Ｐゴシック" pitchFamily="68" charset="-128"/>
          <a:cs typeface="ＭＳ Ｐゴシック" pitchFamily="68" charset="-128"/>
        </a:defRPr>
      </a:lvl5pPr>
      <a:lvl6pPr marL="457200" algn="l" defTabSz="817563" rtl="0" eaLnBrk="1" fontAlgn="base" hangingPunct="1">
        <a:spcBef>
          <a:spcPct val="0"/>
        </a:spcBef>
        <a:spcAft>
          <a:spcPct val="0"/>
        </a:spcAft>
        <a:defRPr sz="2200">
          <a:solidFill>
            <a:srgbClr val="333333"/>
          </a:solidFill>
          <a:latin typeface="Arial" pitchFamily="67" charset="0"/>
        </a:defRPr>
      </a:lvl6pPr>
      <a:lvl7pPr marL="914400" algn="l" defTabSz="817563" rtl="0" eaLnBrk="1" fontAlgn="base" hangingPunct="1">
        <a:spcBef>
          <a:spcPct val="0"/>
        </a:spcBef>
        <a:spcAft>
          <a:spcPct val="0"/>
        </a:spcAft>
        <a:defRPr sz="2200">
          <a:solidFill>
            <a:srgbClr val="333333"/>
          </a:solidFill>
          <a:latin typeface="Arial" pitchFamily="67" charset="0"/>
        </a:defRPr>
      </a:lvl7pPr>
      <a:lvl8pPr marL="1371600" algn="l" defTabSz="817563" rtl="0" eaLnBrk="1" fontAlgn="base" hangingPunct="1">
        <a:spcBef>
          <a:spcPct val="0"/>
        </a:spcBef>
        <a:spcAft>
          <a:spcPct val="0"/>
        </a:spcAft>
        <a:defRPr sz="2200">
          <a:solidFill>
            <a:srgbClr val="333333"/>
          </a:solidFill>
          <a:latin typeface="Arial" pitchFamily="67" charset="0"/>
        </a:defRPr>
      </a:lvl8pPr>
      <a:lvl9pPr marL="1828800" algn="l" defTabSz="817563" rtl="0" eaLnBrk="1" fontAlgn="base" hangingPunct="1">
        <a:spcBef>
          <a:spcPct val="0"/>
        </a:spcBef>
        <a:spcAft>
          <a:spcPct val="0"/>
        </a:spcAft>
        <a:defRPr sz="2200">
          <a:solidFill>
            <a:srgbClr val="333333"/>
          </a:solidFill>
          <a:latin typeface="Arial" pitchFamily="67" charset="0"/>
        </a:defRPr>
      </a:lvl9pPr>
    </p:titleStyle>
    <p:bodyStyle>
      <a:lvl1pPr marL="255588" indent="-255588" algn="l" defTabSz="817563" rtl="0" fontAlgn="base">
        <a:spcBef>
          <a:spcPct val="20000"/>
        </a:spcBef>
        <a:spcAft>
          <a:spcPct val="0"/>
        </a:spcAft>
        <a:buClr>
          <a:srgbClr val="333333"/>
        </a:buClr>
        <a:buSzPct val="65000"/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ＭＳ Ｐゴシック" pitchFamily="68" charset="-128"/>
          <a:cs typeface="ＭＳ Ｐゴシック" pitchFamily="68" charset="-128"/>
        </a:defRPr>
      </a:lvl1pPr>
      <a:lvl2pPr marL="588963" indent="-163513" algn="l" defTabSz="817563" rtl="0" fontAlgn="base">
        <a:lnSpc>
          <a:spcPct val="125000"/>
        </a:lnSpc>
        <a:spcBef>
          <a:spcPct val="20000"/>
        </a:spcBef>
        <a:spcAft>
          <a:spcPct val="0"/>
        </a:spcAft>
        <a:buClr>
          <a:schemeClr val="tx1"/>
        </a:buClr>
        <a:buChar char="–"/>
        <a:defRPr sz="1200">
          <a:solidFill>
            <a:schemeClr val="tx1"/>
          </a:solidFill>
          <a:latin typeface="+mn-lt"/>
          <a:ea typeface="ＭＳ Ｐゴシック" pitchFamily="67" charset="-128"/>
        </a:defRPr>
      </a:lvl2pPr>
      <a:lvl3pPr marL="939800" indent="-180975" algn="l" defTabSz="817563" rtl="0" fontAlgn="base">
        <a:lnSpc>
          <a:spcPct val="125000"/>
        </a:lnSpc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  <a:ea typeface="ＭＳ Ｐゴシック" pitchFamily="67" charset="-128"/>
        </a:defRPr>
      </a:lvl3pPr>
      <a:lvl4pPr marL="1274763" indent="-165100" algn="l" defTabSz="817563" rtl="0" fontAlgn="base">
        <a:lnSpc>
          <a:spcPct val="125000"/>
        </a:lnSpc>
        <a:spcBef>
          <a:spcPct val="20000"/>
        </a:spcBef>
        <a:spcAft>
          <a:spcPct val="0"/>
        </a:spcAft>
        <a:buClr>
          <a:schemeClr val="tx1"/>
        </a:buClr>
        <a:defRPr sz="1000">
          <a:solidFill>
            <a:schemeClr val="tx1"/>
          </a:solidFill>
          <a:latin typeface="Verdana" pitchFamily="67" charset="0"/>
          <a:ea typeface="ＭＳ Ｐゴシック" pitchFamily="67" charset="-128"/>
        </a:defRPr>
      </a:lvl4pPr>
      <a:lvl5pPr marL="1903413" indent="-203200" algn="l" defTabSz="817563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 sz="1100">
          <a:solidFill>
            <a:schemeClr val="bg2"/>
          </a:solidFill>
          <a:latin typeface="Verdana" pitchFamily="67" charset="0"/>
          <a:ea typeface="ＭＳ Ｐゴシック" pitchFamily="67" charset="-128"/>
        </a:defRPr>
      </a:lvl5pPr>
      <a:lvl6pPr marL="2360613" indent="-203200" algn="l" defTabSz="817563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 sz="1100">
          <a:solidFill>
            <a:schemeClr val="bg2"/>
          </a:solidFill>
          <a:latin typeface="Verdana" pitchFamily="67" charset="0"/>
          <a:ea typeface="ＭＳ Ｐゴシック" pitchFamily="67" charset="-128"/>
        </a:defRPr>
      </a:lvl6pPr>
      <a:lvl7pPr marL="2817813" indent="-203200" algn="l" defTabSz="817563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 sz="1100">
          <a:solidFill>
            <a:schemeClr val="bg2"/>
          </a:solidFill>
          <a:latin typeface="Verdana" pitchFamily="67" charset="0"/>
          <a:ea typeface="ＭＳ Ｐゴシック" pitchFamily="67" charset="-128"/>
        </a:defRPr>
      </a:lvl7pPr>
      <a:lvl8pPr marL="3275013" indent="-203200" algn="l" defTabSz="817563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 sz="1100">
          <a:solidFill>
            <a:schemeClr val="bg2"/>
          </a:solidFill>
          <a:latin typeface="Verdana" pitchFamily="67" charset="0"/>
          <a:ea typeface="ＭＳ Ｐゴシック" pitchFamily="67" charset="-128"/>
        </a:defRPr>
      </a:lvl8pPr>
      <a:lvl9pPr marL="3732213" indent="-203200" algn="l" defTabSz="817563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 sz="1100">
          <a:solidFill>
            <a:schemeClr val="bg2"/>
          </a:solidFill>
          <a:latin typeface="Verdana" pitchFamily="67" charset="0"/>
          <a:ea typeface="ＭＳ Ｐゴシック" pitchFamily="67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66.png"/><Relationship Id="rId7" Type="http://schemas.openxmlformats.org/officeDocument/2006/relationships/image" Target="../media/image4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7.emf"/><Relationship Id="rId10" Type="http://schemas.openxmlformats.org/officeDocument/2006/relationships/comments" Target="../comments/comment2.xml"/><Relationship Id="rId4" Type="http://schemas.openxmlformats.org/officeDocument/2006/relationships/oleObject" Target="../embeddings/oleObject1.bin"/><Relationship Id="rId9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3"/>
          <p:cNvSpPr>
            <a:spLocks noGrp="1"/>
          </p:cNvSpPr>
          <p:nvPr>
            <p:ph type="title"/>
          </p:nvPr>
        </p:nvSpPr>
        <p:spPr bwMode="auto">
          <a:xfrm>
            <a:off x="696995" y="1280473"/>
            <a:ext cx="7750009" cy="644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marL="107950"/>
            <a:r>
              <a:rPr lang="en-GB" b="1" dirty="0" err="1"/>
              <a:t>VirtualBatteryFoam</a:t>
            </a:r>
            <a:r>
              <a:rPr lang="en-GB" b="1" dirty="0"/>
              <a:t>: A Multi-physics Numerical Solver to Simulate the Aluminium Electrolysis</a:t>
            </a:r>
            <a:br>
              <a:rPr lang="en-GB" dirty="0"/>
            </a:br>
            <a:br>
              <a:rPr lang="en-US" altLang="de-DE" sz="2400" dirty="0">
                <a:latin typeface="Arial" charset="0"/>
                <a:ea typeface="ＭＳ Ｐゴシック" pitchFamily="34" charset="-128"/>
                <a:cs typeface="Arial" charset="0"/>
              </a:rPr>
            </a:br>
            <a:br>
              <a:rPr lang="en-US" altLang="de-DE" sz="2400" dirty="0"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de-DE" sz="1800" dirty="0"/>
              <a:t>Varchasvi Nandana, </a:t>
            </a:r>
            <a:r>
              <a:rPr lang="de-DE" sz="1800" u="sng" dirty="0"/>
              <a:t>Roman </a:t>
            </a:r>
            <a:r>
              <a:rPr lang="de-DE" sz="1800" u="sng" dirty="0" err="1"/>
              <a:t>Gutt</a:t>
            </a:r>
            <a:r>
              <a:rPr lang="de-DE" sz="1800" dirty="0"/>
              <a:t>, Hendrik Gesell, Alessandro </a:t>
            </a:r>
            <a:r>
              <a:rPr lang="de-DE" sz="1800" dirty="0" err="1"/>
              <a:t>Cubeddu</a:t>
            </a:r>
            <a:r>
              <a:rPr lang="de-DE" sz="1800" dirty="0"/>
              <a:t>, Roman </a:t>
            </a:r>
            <a:r>
              <a:rPr lang="de-DE" sz="1800" dirty="0" err="1"/>
              <a:t>Duessel</a:t>
            </a:r>
            <a:r>
              <a:rPr lang="de-DE" sz="1800" dirty="0"/>
              <a:t>, Uwe </a:t>
            </a:r>
            <a:r>
              <a:rPr lang="de-DE" sz="1800" dirty="0" err="1"/>
              <a:t>Janoske</a:t>
            </a:r>
            <a:br>
              <a:rPr lang="en-GB" sz="1800" dirty="0"/>
            </a:br>
            <a:br>
              <a:rPr lang="en-US" altLang="de-DE" sz="1800" dirty="0">
                <a:latin typeface="Arial" charset="0"/>
                <a:ea typeface="ＭＳ Ｐゴシック" pitchFamily="34" charset="-128"/>
                <a:cs typeface="Arial" charset="0"/>
              </a:rPr>
            </a:br>
            <a:br>
              <a:rPr lang="en-US" altLang="de-DE" sz="1800" dirty="0"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en-US" altLang="de-DE" sz="1800" dirty="0">
                <a:latin typeface="Arial" charset="0"/>
                <a:ea typeface="ＭＳ Ｐゴシック" pitchFamily="34" charset="-128"/>
                <a:cs typeface="Arial" charset="0"/>
              </a:rPr>
              <a:t>27.02.2019</a:t>
            </a:r>
            <a:br>
              <a:rPr lang="en-US" altLang="de-DE" sz="1800" dirty="0">
                <a:latin typeface="Arial" charset="0"/>
                <a:ea typeface="ＭＳ Ｐゴシック" pitchFamily="34" charset="-128"/>
                <a:cs typeface="Arial" charset="0"/>
              </a:rPr>
            </a:br>
            <a:br>
              <a:rPr lang="en-US" altLang="de-DE" sz="1800" dirty="0"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en-US" altLang="de-DE" sz="1800" dirty="0">
                <a:latin typeface="Arial" charset="0"/>
                <a:ea typeface="ＭＳ Ｐゴシック" pitchFamily="34" charset="-128"/>
                <a:cs typeface="Arial" charset="0"/>
              </a:rPr>
              <a:t>Chair of Fluid Mechanics</a:t>
            </a:r>
            <a:br>
              <a:rPr lang="en-US" altLang="de-DE" sz="1800" dirty="0"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en-US" altLang="de-DE" sz="1800" dirty="0" err="1">
                <a:latin typeface="Arial" charset="0"/>
                <a:ea typeface="ＭＳ Ｐゴシック" pitchFamily="34" charset="-128"/>
                <a:cs typeface="Arial" charset="0"/>
              </a:rPr>
              <a:t>Bergische</a:t>
            </a:r>
            <a:r>
              <a:rPr lang="en-US" altLang="de-DE" sz="1800" dirty="0">
                <a:latin typeface="Arial" charset="0"/>
                <a:ea typeface="ＭＳ Ｐゴシック" pitchFamily="34" charset="-128"/>
                <a:cs typeface="Arial" charset="0"/>
              </a:rPr>
              <a:t> Universität Wuppertal</a:t>
            </a:r>
            <a:br>
              <a:rPr lang="en-US" altLang="de-DE" sz="1800" dirty="0">
                <a:latin typeface="Arial" charset="0"/>
                <a:ea typeface="ＭＳ Ｐゴシック" pitchFamily="34" charset="-128"/>
                <a:cs typeface="Arial" charset="0"/>
              </a:rPr>
            </a:br>
            <a:br>
              <a:rPr lang="en-US" altLang="de-DE" sz="2400" dirty="0">
                <a:latin typeface="Arial" charset="0"/>
                <a:ea typeface="ＭＳ Ｐゴシック" pitchFamily="34" charset="-128"/>
                <a:cs typeface="Arial" charset="0"/>
              </a:rPr>
            </a:br>
            <a:endParaRPr lang="en-US" altLang="de-DE" sz="2400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">
            <a:extLst>
              <a:ext uri="{FF2B5EF4-FFF2-40B4-BE49-F238E27FC236}">
                <a16:creationId xmlns:a16="http://schemas.microsoft.com/office/drawing/2014/main" id="{FAE3FE82-992A-6948-A55D-F55375D73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546850"/>
            <a:ext cx="6234249" cy="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VirtualBatteryFoam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: A multi-physics numerical solver to simulate </a:t>
            </a:r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pic>
        <p:nvPicPr>
          <p:cNvPr id="5" name="MHD_rescaled">
            <a:hlinkClick r:id="" action="ppaction://media"/>
            <a:extLst>
              <a:ext uri="{FF2B5EF4-FFF2-40B4-BE49-F238E27FC236}">
                <a16:creationId xmlns:a16="http://schemas.microsoft.com/office/drawing/2014/main" id="{F7CCAD8D-ED5D-D34A-8DDC-B224C3DDAB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8221" y="801282"/>
            <a:ext cx="7264399" cy="5448299"/>
          </a:xfrm>
          <a:prstGeom prst="rect">
            <a:avLst/>
          </a:prstGeom>
        </p:spPr>
      </p:pic>
      <p:sp>
        <p:nvSpPr>
          <p:cNvPr id="6" name="Textfeld 1">
            <a:extLst>
              <a:ext uri="{FF2B5EF4-FFF2-40B4-BE49-F238E27FC236}">
                <a16:creationId xmlns:a16="http://schemas.microsoft.com/office/drawing/2014/main" id="{3F19EC91-90B0-9742-880E-65B8614E1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63513"/>
            <a:ext cx="50706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Electrolysis: Magnetohydrodynamics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E64AA6E4-7599-454A-807B-027462C12447}"/>
              </a:ext>
            </a:extLst>
          </p:cNvPr>
          <p:cNvSpPr txBox="1">
            <a:spLocks/>
          </p:cNvSpPr>
          <p:nvPr/>
        </p:nvSpPr>
        <p:spPr>
          <a:xfrm>
            <a:off x="7654834" y="6516128"/>
            <a:ext cx="1489166" cy="323231"/>
          </a:xfrm>
          <a:prstGeom prst="rect">
            <a:avLst/>
          </a:prstGeom>
        </p:spPr>
        <p:txBody>
          <a:bodyPr vert="horz" lIns="90000" tIns="72000" rIns="90000" bIns="46800" rtlCol="0" anchor="t" anchorCtr="0">
            <a:norm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1200" u="none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1100" dirty="0"/>
              <a:t>27.02.2019</a:t>
            </a:r>
          </a:p>
        </p:txBody>
      </p:sp>
    </p:spTree>
    <p:extLst>
      <p:ext uri="{BB962C8B-B14F-4D97-AF65-F5344CB8AC3E}">
        <p14:creationId xmlns:p14="http://schemas.microsoft.com/office/powerpoint/2010/main" val="210295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">
            <a:extLst>
              <a:ext uri="{FF2B5EF4-FFF2-40B4-BE49-F238E27FC236}">
                <a16:creationId xmlns:a16="http://schemas.microsoft.com/office/drawing/2014/main" id="{FAE3FE82-992A-6948-A55D-F55375D73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546850"/>
            <a:ext cx="6234249" cy="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VirtualBatteryFoam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: A multi-physics numerical solver to simulate </a:t>
            </a:r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7E24B596-73CC-2B4A-AD42-AB74E38BB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63513"/>
            <a:ext cx="50706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Electrolysis: Magnetohydrodynamics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B861DFF5-58BA-784C-BF52-DA2262D463E7}"/>
              </a:ext>
            </a:extLst>
          </p:cNvPr>
          <p:cNvSpPr txBox="1">
            <a:spLocks/>
          </p:cNvSpPr>
          <p:nvPr/>
        </p:nvSpPr>
        <p:spPr>
          <a:xfrm>
            <a:off x="7654834" y="6516128"/>
            <a:ext cx="1489166" cy="323231"/>
          </a:xfrm>
          <a:prstGeom prst="rect">
            <a:avLst/>
          </a:prstGeom>
        </p:spPr>
        <p:txBody>
          <a:bodyPr vert="horz" lIns="90000" tIns="72000" rIns="90000" bIns="46800" rtlCol="0" anchor="t" anchorCtr="0">
            <a:norm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1200" u="none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1100" dirty="0"/>
              <a:t>27.02.2019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2B1A8C9-973D-4921-BC69-EF5A393B1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71" y="1114812"/>
            <a:ext cx="8223658" cy="494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50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4">
            <a:extLst>
              <a:ext uri="{FF2B5EF4-FFF2-40B4-BE49-F238E27FC236}">
                <a16:creationId xmlns:a16="http://schemas.microsoft.com/office/drawing/2014/main" id="{EDD9928B-1F60-0048-9D44-F3DE48BB7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20" y="4233333"/>
            <a:ext cx="3676290" cy="2254749"/>
          </a:xfrm>
          <a:prstGeom prst="rect">
            <a:avLst/>
          </a:prstGeom>
        </p:spPr>
      </p:pic>
      <p:pic>
        <p:nvPicPr>
          <p:cNvPr id="14" name="Grafik 10">
            <a:extLst>
              <a:ext uri="{FF2B5EF4-FFF2-40B4-BE49-F238E27FC236}">
                <a16:creationId xmlns:a16="http://schemas.microsoft.com/office/drawing/2014/main" id="{03155072-FBC5-A448-B089-38583175F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50934" y="4376194"/>
            <a:ext cx="3440911" cy="2110386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sp>
        <p:nvSpPr>
          <p:cNvPr id="18" name="Textfeld 1">
            <a:extLst>
              <a:ext uri="{FF2B5EF4-FFF2-40B4-BE49-F238E27FC236}">
                <a16:creationId xmlns:a16="http://schemas.microsoft.com/office/drawing/2014/main" id="{FAE3FE82-992A-6948-A55D-F55375D73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546850"/>
            <a:ext cx="6234249" cy="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VirtualBatteryFoam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: A multi-physics numerical solver to simulate </a:t>
            </a:r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7C0C4B1-045B-5049-A567-F14F4D37BBF0}"/>
              </a:ext>
            </a:extLst>
          </p:cNvPr>
          <p:cNvSpPr txBox="1"/>
          <p:nvPr/>
        </p:nvSpPr>
        <p:spPr>
          <a:xfrm>
            <a:off x="2760203" y="1158705"/>
            <a:ext cx="2877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</a:t>
            </a:r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geometry</a:t>
            </a:r>
            <a:endParaRPr lang="de-DE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13">
            <a:extLst>
              <a:ext uri="{FF2B5EF4-FFF2-40B4-BE49-F238E27FC236}">
                <a16:creationId xmlns:a16="http://schemas.microsoft.com/office/drawing/2014/main" id="{10D36EA8-AFB7-2645-A680-B2CBFAD97893}"/>
              </a:ext>
            </a:extLst>
          </p:cNvPr>
          <p:cNvSpPr txBox="1"/>
          <p:nvPr/>
        </p:nvSpPr>
        <p:spPr>
          <a:xfrm>
            <a:off x="2096012" y="3975363"/>
            <a:ext cx="4229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Structured </a:t>
            </a:r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mesh</a:t>
            </a:r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(10.000.000 </a:t>
            </a:r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2">
            <a:extLst>
              <a:ext uri="{FF2B5EF4-FFF2-40B4-BE49-F238E27FC236}">
                <a16:creationId xmlns:a16="http://schemas.microsoft.com/office/drawing/2014/main" id="{20A8AA73-5DB7-0549-8766-D5F3E0FE50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6" t="19312" r="24842" b="9134"/>
          <a:stretch/>
        </p:blipFill>
        <p:spPr>
          <a:xfrm>
            <a:off x="849787" y="1587422"/>
            <a:ext cx="3293845" cy="2420942"/>
          </a:xfrm>
          <a:prstGeom prst="rect">
            <a:avLst/>
          </a:prstGeom>
        </p:spPr>
      </p:pic>
      <p:pic>
        <p:nvPicPr>
          <p:cNvPr id="8" name="Grafik 3">
            <a:extLst>
              <a:ext uri="{FF2B5EF4-FFF2-40B4-BE49-F238E27FC236}">
                <a16:creationId xmlns:a16="http://schemas.microsoft.com/office/drawing/2014/main" id="{E71B0336-B38F-C548-90A5-C2A52C12F7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2" r="10211"/>
          <a:stretch/>
        </p:blipFill>
        <p:spPr>
          <a:xfrm>
            <a:off x="5028431" y="1590995"/>
            <a:ext cx="3314444" cy="2303047"/>
          </a:xfrm>
          <a:prstGeom prst="rect">
            <a:avLst/>
          </a:prstGeom>
        </p:spPr>
      </p:pic>
      <p:sp>
        <p:nvSpPr>
          <p:cNvPr id="9" name="Rechteck 15">
            <a:extLst>
              <a:ext uri="{FF2B5EF4-FFF2-40B4-BE49-F238E27FC236}">
                <a16:creationId xmlns:a16="http://schemas.microsoft.com/office/drawing/2014/main" id="{1F8B4D6C-752F-EC4E-875B-474B19530A81}"/>
              </a:ext>
            </a:extLst>
          </p:cNvPr>
          <p:cNvSpPr/>
          <p:nvPr/>
        </p:nvSpPr>
        <p:spPr>
          <a:xfrm>
            <a:off x="7241661" y="5744811"/>
            <a:ext cx="416636" cy="3040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7">
            <a:extLst>
              <a:ext uri="{FF2B5EF4-FFF2-40B4-BE49-F238E27FC236}">
                <a16:creationId xmlns:a16="http://schemas.microsoft.com/office/drawing/2014/main" id="{A0674DD3-33ED-EB45-82E6-3E9C4B0782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32" y="5098434"/>
            <a:ext cx="1738245" cy="1066103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Gerade Verbindung mit Pfeil 25">
            <a:extLst>
              <a:ext uri="{FF2B5EF4-FFF2-40B4-BE49-F238E27FC236}">
                <a16:creationId xmlns:a16="http://schemas.microsoft.com/office/drawing/2014/main" id="{2DD57FE7-F942-274A-9189-F1FE56EBE705}"/>
              </a:ext>
            </a:extLst>
          </p:cNvPr>
          <p:cNvCxnSpPr>
            <a:stCxn id="10" idx="3"/>
            <a:endCxn id="9" idx="1"/>
          </p:cNvCxnSpPr>
          <p:nvPr/>
        </p:nvCxnSpPr>
        <p:spPr>
          <a:xfrm>
            <a:off x="5841577" y="5631486"/>
            <a:ext cx="1400084" cy="265345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feld 1">
            <a:extLst>
              <a:ext uri="{FF2B5EF4-FFF2-40B4-BE49-F238E27FC236}">
                <a16:creationId xmlns:a16="http://schemas.microsoft.com/office/drawing/2014/main" id="{4A6AFC84-CC6C-9645-BD5D-65822A84E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63513"/>
            <a:ext cx="50706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Electrolysis: Magnetohydrodynamics</a:t>
            </a:r>
          </a:p>
        </p:txBody>
      </p:sp>
      <p:sp>
        <p:nvSpPr>
          <p:cNvPr id="16" name="Titel 4">
            <a:extLst>
              <a:ext uri="{FF2B5EF4-FFF2-40B4-BE49-F238E27FC236}">
                <a16:creationId xmlns:a16="http://schemas.microsoft.com/office/drawing/2014/main" id="{EA0E367F-8FFE-6040-B1CB-C9253681F309}"/>
              </a:ext>
            </a:extLst>
          </p:cNvPr>
          <p:cNvSpPr txBox="1">
            <a:spLocks/>
          </p:cNvSpPr>
          <p:nvPr/>
        </p:nvSpPr>
        <p:spPr>
          <a:xfrm>
            <a:off x="7654834" y="6516128"/>
            <a:ext cx="1489166" cy="323231"/>
          </a:xfrm>
          <a:prstGeom prst="rect">
            <a:avLst/>
          </a:prstGeom>
        </p:spPr>
        <p:txBody>
          <a:bodyPr vert="horz" lIns="90000" tIns="72000" rIns="90000" bIns="46800" rtlCol="0" anchor="t" anchorCtr="0">
            <a:norm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1200" u="none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1100" dirty="0"/>
              <a:t>27.02.2019</a:t>
            </a:r>
          </a:p>
        </p:txBody>
      </p:sp>
    </p:spTree>
    <p:extLst>
      <p:ext uri="{BB962C8B-B14F-4D97-AF65-F5344CB8AC3E}">
        <p14:creationId xmlns:p14="http://schemas.microsoft.com/office/powerpoint/2010/main" val="1094144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">
            <a:extLst>
              <a:ext uri="{FF2B5EF4-FFF2-40B4-BE49-F238E27FC236}">
                <a16:creationId xmlns:a16="http://schemas.microsoft.com/office/drawing/2014/main" id="{FAE3FE82-992A-6948-A55D-F55375D73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546850"/>
            <a:ext cx="6234249" cy="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VirtualBatteryFoam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: A multi-physics numerical solver to simulate </a:t>
            </a:r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2627C26-FA2D-8C4C-89C7-FACCEC3344A4}"/>
              </a:ext>
            </a:extLst>
          </p:cNvPr>
          <p:cNvSpPr txBox="1"/>
          <p:nvPr/>
        </p:nvSpPr>
        <p:spPr>
          <a:xfrm>
            <a:off x="3540314" y="1048239"/>
            <a:ext cx="2250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Static</a:t>
            </a:r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field</a:t>
            </a:r>
            <a:endParaRPr lang="de-DE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7">
            <a:extLst>
              <a:ext uri="{FF2B5EF4-FFF2-40B4-BE49-F238E27FC236}">
                <a16:creationId xmlns:a16="http://schemas.microsoft.com/office/drawing/2014/main" id="{4E84E8A1-0561-1246-9FBF-CCA125F16A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8" t="10261" r="10119" b="9176"/>
          <a:stretch/>
        </p:blipFill>
        <p:spPr>
          <a:xfrm>
            <a:off x="517759" y="1465329"/>
            <a:ext cx="3916153" cy="2539934"/>
          </a:xfrm>
          <a:prstGeom prst="rect">
            <a:avLst/>
          </a:prstGeom>
        </p:spPr>
      </p:pic>
      <p:pic>
        <p:nvPicPr>
          <p:cNvPr id="7" name="Grafik 8">
            <a:extLst>
              <a:ext uri="{FF2B5EF4-FFF2-40B4-BE49-F238E27FC236}">
                <a16:creationId xmlns:a16="http://schemas.microsoft.com/office/drawing/2014/main" id="{DCA270E0-D9DD-EF49-B98A-61DCE710D2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1" t="10188" r="8285"/>
          <a:stretch/>
        </p:blipFill>
        <p:spPr>
          <a:xfrm>
            <a:off x="4752250" y="1482421"/>
            <a:ext cx="3855899" cy="2533297"/>
          </a:xfrm>
          <a:prstGeom prst="rect">
            <a:avLst/>
          </a:prstGeom>
        </p:spPr>
      </p:pic>
      <p:pic>
        <p:nvPicPr>
          <p:cNvPr id="8" name="Grafik 13">
            <a:extLst>
              <a:ext uri="{FF2B5EF4-FFF2-40B4-BE49-F238E27FC236}">
                <a16:creationId xmlns:a16="http://schemas.microsoft.com/office/drawing/2014/main" id="{614FF7D7-BC62-FC41-AD15-E992D69721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4" t="18886" r="6796" b="9246"/>
          <a:stretch/>
        </p:blipFill>
        <p:spPr>
          <a:xfrm>
            <a:off x="190500" y="4252114"/>
            <a:ext cx="4380722" cy="2244750"/>
          </a:xfrm>
          <a:prstGeom prst="rect">
            <a:avLst/>
          </a:prstGeom>
        </p:spPr>
      </p:pic>
      <p:pic>
        <p:nvPicPr>
          <p:cNvPr id="9" name="Grafik 15">
            <a:extLst>
              <a:ext uri="{FF2B5EF4-FFF2-40B4-BE49-F238E27FC236}">
                <a16:creationId xmlns:a16="http://schemas.microsoft.com/office/drawing/2014/main" id="{F0DD789C-40E2-834F-B4F5-FE4B38E24C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" t="5263" r="11532" b="11111"/>
          <a:stretch/>
        </p:blipFill>
        <p:spPr>
          <a:xfrm>
            <a:off x="5019842" y="4047974"/>
            <a:ext cx="3588307" cy="2280321"/>
          </a:xfrm>
          <a:prstGeom prst="rect">
            <a:avLst/>
          </a:prstGeom>
        </p:spPr>
      </p:pic>
      <p:sp>
        <p:nvSpPr>
          <p:cNvPr id="10" name="Textfeld 1">
            <a:extLst>
              <a:ext uri="{FF2B5EF4-FFF2-40B4-BE49-F238E27FC236}">
                <a16:creationId xmlns:a16="http://schemas.microsoft.com/office/drawing/2014/main" id="{175EB2A5-16D8-1541-99EC-B125B430F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63513"/>
            <a:ext cx="50706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Electrolysis: Magnetohydrodynamics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D5F4988B-6C6B-2548-A602-215B6D95B850}"/>
              </a:ext>
            </a:extLst>
          </p:cNvPr>
          <p:cNvSpPr txBox="1">
            <a:spLocks/>
          </p:cNvSpPr>
          <p:nvPr/>
        </p:nvSpPr>
        <p:spPr>
          <a:xfrm>
            <a:off x="7654834" y="6516128"/>
            <a:ext cx="1489166" cy="323231"/>
          </a:xfrm>
          <a:prstGeom prst="rect">
            <a:avLst/>
          </a:prstGeom>
        </p:spPr>
        <p:txBody>
          <a:bodyPr vert="horz" lIns="90000" tIns="72000" rIns="90000" bIns="46800" rtlCol="0" anchor="t" anchorCtr="0">
            <a:norm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1200" u="none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1100" dirty="0"/>
              <a:t>27.02.2019</a:t>
            </a:r>
          </a:p>
        </p:txBody>
      </p:sp>
    </p:spTree>
    <p:extLst>
      <p:ext uri="{BB962C8B-B14F-4D97-AF65-F5344CB8AC3E}">
        <p14:creationId xmlns:p14="http://schemas.microsoft.com/office/powerpoint/2010/main" val="2416308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">
            <a:extLst>
              <a:ext uri="{FF2B5EF4-FFF2-40B4-BE49-F238E27FC236}">
                <a16:creationId xmlns:a16="http://schemas.microsoft.com/office/drawing/2014/main" id="{FAE3FE82-992A-6948-A55D-F55375D73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546850"/>
            <a:ext cx="6234249" cy="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VirtualBatteryFoam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: A multi-physics numerical solver to simulate </a:t>
            </a:r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pic>
        <p:nvPicPr>
          <p:cNvPr id="5" name="Grafik 6">
            <a:extLst>
              <a:ext uri="{FF2B5EF4-FFF2-40B4-BE49-F238E27FC236}">
                <a16:creationId xmlns:a16="http://schemas.microsoft.com/office/drawing/2014/main" id="{C584EDED-AC6F-DA4E-B887-C1EE77C96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03" y="1557885"/>
            <a:ext cx="7701234" cy="4021860"/>
          </a:xfrm>
          <a:prstGeom prst="rect">
            <a:avLst/>
          </a:prstGeom>
        </p:spPr>
      </p:pic>
      <p:sp>
        <p:nvSpPr>
          <p:cNvPr id="6" name="Textfeld 4">
            <a:extLst>
              <a:ext uri="{FF2B5EF4-FFF2-40B4-BE49-F238E27FC236}">
                <a16:creationId xmlns:a16="http://schemas.microsoft.com/office/drawing/2014/main" id="{98BF4B1D-CB3A-5945-9198-87AADED4BB73}"/>
              </a:ext>
            </a:extLst>
          </p:cNvPr>
          <p:cNvSpPr txBox="1"/>
          <p:nvPr/>
        </p:nvSpPr>
        <p:spPr>
          <a:xfrm>
            <a:off x="1611129" y="1048239"/>
            <a:ext cx="61093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Influence</a:t>
            </a:r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neighhbour</a:t>
            </a:r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endParaRPr lang="de-DE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1">
            <a:extLst>
              <a:ext uri="{FF2B5EF4-FFF2-40B4-BE49-F238E27FC236}">
                <a16:creationId xmlns:a16="http://schemas.microsoft.com/office/drawing/2014/main" id="{0B8CBFCE-A87F-3840-B8FA-391A9ACDA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63513"/>
            <a:ext cx="50706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Electrolysis: Magnetohydrodynamics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FFE77AFB-4FC0-414C-81A9-7E3F2344144C}"/>
              </a:ext>
            </a:extLst>
          </p:cNvPr>
          <p:cNvSpPr txBox="1">
            <a:spLocks/>
          </p:cNvSpPr>
          <p:nvPr/>
        </p:nvSpPr>
        <p:spPr>
          <a:xfrm>
            <a:off x="7654834" y="6516128"/>
            <a:ext cx="1489166" cy="323231"/>
          </a:xfrm>
          <a:prstGeom prst="rect">
            <a:avLst/>
          </a:prstGeom>
        </p:spPr>
        <p:txBody>
          <a:bodyPr vert="horz" lIns="90000" tIns="72000" rIns="90000" bIns="46800" rtlCol="0" anchor="t" anchorCtr="0">
            <a:norm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1200" u="none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1100" dirty="0"/>
              <a:t>27.02.2019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hteck 2"/>
              <p:cNvSpPr/>
              <p:nvPr/>
            </p:nvSpPr>
            <p:spPr>
              <a:xfrm>
                <a:off x="4337928" y="5110687"/>
                <a:ext cx="4397101" cy="6716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Owner</a:t>
                </a:r>
                <a:r>
                  <a:rPr lang="de-DE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A(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µ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den>
                    </m:f>
                    <m:nary>
                      <m:naryPr>
                        <m:chr m:val="∑"/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m:rPr>
                            <m:nor/>
                          </m:rPr>
                          <a:rPr lang="de-DE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de-DE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/>
                            </m:sSup>
                          </m:den>
                        </m:f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𝑑𝑉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</m:nary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de-DE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Rechtec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7928" y="5110687"/>
                <a:ext cx="4397101" cy="671659"/>
              </a:xfrm>
              <a:prstGeom prst="rect">
                <a:avLst/>
              </a:prstGeom>
              <a:blipFill>
                <a:blip r:embed="rId3"/>
                <a:stretch>
                  <a:fillRect l="-124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hteck 8"/>
              <p:cNvSpPr/>
              <p:nvPr/>
            </p:nvSpPr>
            <p:spPr>
              <a:xfrm>
                <a:off x="3956928" y="5814588"/>
                <a:ext cx="5291257" cy="6716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Neighbour</a:t>
                </a:r>
                <a:r>
                  <a:rPr lang="de-DE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A(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µ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den>
                    </m:f>
                    <m:nary>
                      <m:naryPr>
                        <m:chr m:val="∑"/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m:rPr>
                            <m:nor/>
                          </m:rPr>
                          <a:rPr lang="de-DE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de-DE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l-G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</m:e>
                              <m:sup/>
                            </m:sSup>
                          </m:den>
                        </m:f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𝑑𝑉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</m:nary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de-DE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Rechteck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928" y="5814588"/>
                <a:ext cx="5291257" cy="671659"/>
              </a:xfrm>
              <a:prstGeom prst="rect">
                <a:avLst/>
              </a:prstGeom>
              <a:blipFill>
                <a:blip r:embed="rId4"/>
                <a:stretch>
                  <a:fillRect l="-9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1188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10">
            <a:extLst>
              <a:ext uri="{FF2B5EF4-FFF2-40B4-BE49-F238E27FC236}">
                <a16:creationId xmlns:a16="http://schemas.microsoft.com/office/drawing/2014/main" id="{6D6D2E09-D2B4-0F45-B73E-0BC1995AB9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3" r="31250"/>
          <a:stretch/>
        </p:blipFill>
        <p:spPr>
          <a:xfrm>
            <a:off x="6454433" y="4136982"/>
            <a:ext cx="1580688" cy="2266294"/>
          </a:xfrm>
          <a:prstGeom prst="rect">
            <a:avLst/>
          </a:prstGeom>
        </p:spPr>
      </p:pic>
      <p:pic>
        <p:nvPicPr>
          <p:cNvPr id="27" name="Grafik 1">
            <a:extLst>
              <a:ext uri="{FF2B5EF4-FFF2-40B4-BE49-F238E27FC236}">
                <a16:creationId xmlns:a16="http://schemas.microsoft.com/office/drawing/2014/main" id="{67689B57-F291-714A-9812-49A454BE60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1" r="27053"/>
          <a:stretch/>
        </p:blipFill>
        <p:spPr>
          <a:xfrm>
            <a:off x="905304" y="4136981"/>
            <a:ext cx="1859225" cy="2266294"/>
          </a:xfrm>
          <a:prstGeom prst="rect">
            <a:avLst/>
          </a:prstGeom>
        </p:spPr>
      </p:pic>
      <p:pic>
        <p:nvPicPr>
          <p:cNvPr id="28" name="Grafik 9">
            <a:extLst>
              <a:ext uri="{FF2B5EF4-FFF2-40B4-BE49-F238E27FC236}">
                <a16:creationId xmlns:a16="http://schemas.microsoft.com/office/drawing/2014/main" id="{01DF90D0-AFEC-6A4D-91A3-5E30EC5FE6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9" r="29895"/>
          <a:stretch/>
        </p:blipFill>
        <p:spPr>
          <a:xfrm>
            <a:off x="3698070" y="4136981"/>
            <a:ext cx="1639032" cy="2268388"/>
          </a:xfrm>
          <a:prstGeom prst="rect">
            <a:avLst/>
          </a:prstGeom>
        </p:spPr>
      </p:pic>
      <p:sp>
        <p:nvSpPr>
          <p:cNvPr id="18" name="Textfeld 1">
            <a:extLst>
              <a:ext uri="{FF2B5EF4-FFF2-40B4-BE49-F238E27FC236}">
                <a16:creationId xmlns:a16="http://schemas.microsoft.com/office/drawing/2014/main" id="{FAE3FE82-992A-6948-A55D-F55375D73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546850"/>
            <a:ext cx="6234249" cy="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VirtualBatteryFoam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: A multi-physics numerical solver to simulate </a:t>
            </a:r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sp>
        <p:nvSpPr>
          <p:cNvPr id="6" name="Textfeld 16">
            <a:extLst>
              <a:ext uri="{FF2B5EF4-FFF2-40B4-BE49-F238E27FC236}">
                <a16:creationId xmlns:a16="http://schemas.microsoft.com/office/drawing/2014/main" id="{5636DB2C-AD53-CC42-B527-D73369334679}"/>
              </a:ext>
            </a:extLst>
          </p:cNvPr>
          <p:cNvSpPr txBox="1"/>
          <p:nvPr/>
        </p:nvSpPr>
        <p:spPr>
          <a:xfrm>
            <a:off x="933185" y="1550977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</a:t>
            </a:r>
            <a:r>
              <a:rPr 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</a:t>
            </a:r>
            <a:endParaRPr lang="de-DE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17">
            <a:extLst>
              <a:ext uri="{FF2B5EF4-FFF2-40B4-BE49-F238E27FC236}">
                <a16:creationId xmlns:a16="http://schemas.microsoft.com/office/drawing/2014/main" id="{AF00BF0F-2834-9B45-9B13-D77C0A00BA9D}"/>
              </a:ext>
            </a:extLst>
          </p:cNvPr>
          <p:cNvSpPr txBox="1"/>
          <p:nvPr/>
        </p:nvSpPr>
        <p:spPr>
          <a:xfrm>
            <a:off x="3626904" y="1524944"/>
            <a:ext cx="153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Y-</a:t>
            </a:r>
            <a:r>
              <a:rPr 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</a:t>
            </a:r>
            <a:endParaRPr lang="de-DE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18">
            <a:extLst>
              <a:ext uri="{FF2B5EF4-FFF2-40B4-BE49-F238E27FC236}">
                <a16:creationId xmlns:a16="http://schemas.microsoft.com/office/drawing/2014/main" id="{32FB4828-B14E-4F44-9DE8-4BA2385883D3}"/>
              </a:ext>
            </a:extLst>
          </p:cNvPr>
          <p:cNvSpPr txBox="1"/>
          <p:nvPr/>
        </p:nvSpPr>
        <p:spPr>
          <a:xfrm>
            <a:off x="6302158" y="1524943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Z-</a:t>
            </a:r>
            <a:r>
              <a:rPr 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</a:t>
            </a:r>
            <a:endParaRPr lang="de-DE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6">
            <a:extLst>
              <a:ext uri="{FF2B5EF4-FFF2-40B4-BE49-F238E27FC236}">
                <a16:creationId xmlns:a16="http://schemas.microsoft.com/office/drawing/2014/main" id="{BE6FB44C-D38A-6649-AFEB-86CF01F03077}"/>
              </a:ext>
            </a:extLst>
          </p:cNvPr>
          <p:cNvSpPr txBox="1"/>
          <p:nvPr/>
        </p:nvSpPr>
        <p:spPr>
          <a:xfrm rot="16200000">
            <a:off x="-194810" y="4611582"/>
            <a:ext cx="978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upstream</a:t>
            </a:r>
            <a:endParaRPr lang="de-DE" sz="1600" dirty="0">
              <a:solidFill>
                <a:schemeClr val="bg1"/>
              </a:solidFill>
            </a:endParaRPr>
          </a:p>
        </p:txBody>
      </p:sp>
      <p:pic>
        <p:nvPicPr>
          <p:cNvPr id="10" name="Grafik 22">
            <a:extLst>
              <a:ext uri="{FF2B5EF4-FFF2-40B4-BE49-F238E27FC236}">
                <a16:creationId xmlns:a16="http://schemas.microsoft.com/office/drawing/2014/main" id="{4A941A58-0858-1341-8C15-0F39C06320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r="21852"/>
          <a:stretch/>
        </p:blipFill>
        <p:spPr>
          <a:xfrm>
            <a:off x="1029385" y="1898560"/>
            <a:ext cx="1704190" cy="2275875"/>
          </a:xfrm>
          <a:prstGeom prst="rect">
            <a:avLst/>
          </a:prstGeom>
        </p:spPr>
      </p:pic>
      <p:pic>
        <p:nvPicPr>
          <p:cNvPr id="12" name="Grafik 23">
            <a:extLst>
              <a:ext uri="{FF2B5EF4-FFF2-40B4-BE49-F238E27FC236}">
                <a16:creationId xmlns:a16="http://schemas.microsoft.com/office/drawing/2014/main" id="{4F4E34EF-FFC7-9C46-972C-6F9FC4D5C5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9" r="20103"/>
          <a:stretch/>
        </p:blipFill>
        <p:spPr>
          <a:xfrm>
            <a:off x="6346072" y="1898560"/>
            <a:ext cx="1868235" cy="2272207"/>
          </a:xfrm>
          <a:prstGeom prst="rect">
            <a:avLst/>
          </a:prstGeom>
        </p:spPr>
      </p:pic>
      <p:pic>
        <p:nvPicPr>
          <p:cNvPr id="13" name="Grafik 24">
            <a:extLst>
              <a:ext uri="{FF2B5EF4-FFF2-40B4-BE49-F238E27FC236}">
                <a16:creationId xmlns:a16="http://schemas.microsoft.com/office/drawing/2014/main" id="{F86FE9FD-D8C8-3545-8784-E19A94EDC3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0" r="20377"/>
          <a:stretch/>
        </p:blipFill>
        <p:spPr>
          <a:xfrm>
            <a:off x="3664206" y="1898561"/>
            <a:ext cx="1796189" cy="2272207"/>
          </a:xfrm>
          <a:prstGeom prst="rect">
            <a:avLst/>
          </a:prstGeom>
        </p:spPr>
      </p:pic>
      <p:pic>
        <p:nvPicPr>
          <p:cNvPr id="14" name="Grafik 11">
            <a:extLst>
              <a:ext uri="{FF2B5EF4-FFF2-40B4-BE49-F238E27FC236}">
                <a16:creationId xmlns:a16="http://schemas.microsoft.com/office/drawing/2014/main" id="{C588CBC4-5F45-2F4B-984A-EEE0C5F3B9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9928" y="4538461"/>
            <a:ext cx="514562" cy="1421897"/>
          </a:xfrm>
          <a:prstGeom prst="rect">
            <a:avLst/>
          </a:prstGeom>
        </p:spPr>
      </p:pic>
      <p:pic>
        <p:nvPicPr>
          <p:cNvPr id="15" name="Grafik 13">
            <a:extLst>
              <a:ext uri="{FF2B5EF4-FFF2-40B4-BE49-F238E27FC236}">
                <a16:creationId xmlns:a16="http://schemas.microsoft.com/office/drawing/2014/main" id="{DE944942-E342-4049-84DD-E32FE646AD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1092" y="4575418"/>
            <a:ext cx="500464" cy="1347082"/>
          </a:xfrm>
          <a:prstGeom prst="rect">
            <a:avLst/>
          </a:prstGeom>
        </p:spPr>
      </p:pic>
      <p:pic>
        <p:nvPicPr>
          <p:cNvPr id="16" name="Grafik 14">
            <a:extLst>
              <a:ext uri="{FF2B5EF4-FFF2-40B4-BE49-F238E27FC236}">
                <a16:creationId xmlns:a16="http://schemas.microsoft.com/office/drawing/2014/main" id="{6C450527-7BF7-AC49-BF74-6AE673DF7AA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435"/>
          <a:stretch/>
        </p:blipFill>
        <p:spPr>
          <a:xfrm>
            <a:off x="7744137" y="4571074"/>
            <a:ext cx="454585" cy="1311001"/>
          </a:xfrm>
          <a:prstGeom prst="rect">
            <a:avLst/>
          </a:prstGeom>
        </p:spPr>
      </p:pic>
      <p:sp>
        <p:nvSpPr>
          <p:cNvPr id="17" name="Rechteck 25">
            <a:extLst>
              <a:ext uri="{FF2B5EF4-FFF2-40B4-BE49-F238E27FC236}">
                <a16:creationId xmlns:a16="http://schemas.microsoft.com/office/drawing/2014/main" id="{6AA846EC-8EE1-FC4C-B51D-84998AAAEEE2}"/>
              </a:ext>
            </a:extLst>
          </p:cNvPr>
          <p:cNvSpPr/>
          <p:nvPr/>
        </p:nvSpPr>
        <p:spPr>
          <a:xfrm>
            <a:off x="7777481" y="5209117"/>
            <a:ext cx="45719" cy="167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28">
            <a:extLst>
              <a:ext uri="{FF2B5EF4-FFF2-40B4-BE49-F238E27FC236}">
                <a16:creationId xmlns:a16="http://schemas.microsoft.com/office/drawing/2014/main" id="{33AC3F5F-B425-674D-965E-48C8A2573F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1" t="27128" r="21528" b="27129"/>
          <a:stretch/>
        </p:blipFill>
        <p:spPr>
          <a:xfrm>
            <a:off x="2317097" y="2305149"/>
            <a:ext cx="484835" cy="1379390"/>
          </a:xfrm>
          <a:prstGeom prst="rect">
            <a:avLst/>
          </a:prstGeom>
        </p:spPr>
      </p:pic>
      <p:pic>
        <p:nvPicPr>
          <p:cNvPr id="20" name="Grafik 29">
            <a:extLst>
              <a:ext uri="{FF2B5EF4-FFF2-40B4-BE49-F238E27FC236}">
                <a16:creationId xmlns:a16="http://schemas.microsoft.com/office/drawing/2014/main" id="{364EB3E3-69B7-0849-AC3A-31B32BD45B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4" t="27243" r="22539" b="28756"/>
          <a:stretch/>
        </p:blipFill>
        <p:spPr>
          <a:xfrm>
            <a:off x="4982249" y="2307774"/>
            <a:ext cx="430300" cy="1332000"/>
          </a:xfrm>
          <a:prstGeom prst="rect">
            <a:avLst/>
          </a:prstGeom>
        </p:spPr>
      </p:pic>
      <p:pic>
        <p:nvPicPr>
          <p:cNvPr id="21" name="Grafik 30">
            <a:extLst>
              <a:ext uri="{FF2B5EF4-FFF2-40B4-BE49-F238E27FC236}">
                <a16:creationId xmlns:a16="http://schemas.microsoft.com/office/drawing/2014/main" id="{27BAB051-45EE-6840-A478-BD538BA5C4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8" t="27413" r="20103" b="28991"/>
          <a:stretch/>
        </p:blipFill>
        <p:spPr>
          <a:xfrm>
            <a:off x="7742086" y="2326481"/>
            <a:ext cx="545034" cy="1328593"/>
          </a:xfrm>
          <a:prstGeom prst="rect">
            <a:avLst/>
          </a:prstGeom>
        </p:spPr>
      </p:pic>
      <p:sp>
        <p:nvSpPr>
          <p:cNvPr id="22" name="Textfeld 31">
            <a:extLst>
              <a:ext uri="{FF2B5EF4-FFF2-40B4-BE49-F238E27FC236}">
                <a16:creationId xmlns:a16="http://schemas.microsoft.com/office/drawing/2014/main" id="{D8D40159-65B9-C046-9A9B-C4E6D81F8D30}"/>
              </a:ext>
            </a:extLst>
          </p:cNvPr>
          <p:cNvSpPr txBox="1"/>
          <p:nvPr/>
        </p:nvSpPr>
        <p:spPr>
          <a:xfrm>
            <a:off x="7641590" y="4709595"/>
            <a:ext cx="181610" cy="695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23" name="Grafik 32">
            <a:extLst>
              <a:ext uri="{FF2B5EF4-FFF2-40B4-BE49-F238E27FC236}">
                <a16:creationId xmlns:a16="http://schemas.microsoft.com/office/drawing/2014/main" id="{9A3C960C-D4F7-174F-88A0-22225708C9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1" t="48758" r="39446" b="47744"/>
          <a:stretch/>
        </p:blipFill>
        <p:spPr>
          <a:xfrm>
            <a:off x="7593108" y="5241924"/>
            <a:ext cx="123452" cy="79297"/>
          </a:xfrm>
          <a:prstGeom prst="rect">
            <a:avLst/>
          </a:prstGeom>
        </p:spPr>
      </p:pic>
      <p:sp>
        <p:nvSpPr>
          <p:cNvPr id="24" name="Textfeld 33">
            <a:extLst>
              <a:ext uri="{FF2B5EF4-FFF2-40B4-BE49-F238E27FC236}">
                <a16:creationId xmlns:a16="http://schemas.microsoft.com/office/drawing/2014/main" id="{8583F840-5B49-A941-8B6D-BF6BE814515C}"/>
              </a:ext>
            </a:extLst>
          </p:cNvPr>
          <p:cNvSpPr txBox="1"/>
          <p:nvPr/>
        </p:nvSpPr>
        <p:spPr>
          <a:xfrm>
            <a:off x="38500" y="2789108"/>
            <a:ext cx="1176168" cy="646331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without </a:t>
            </a:r>
            <a:r>
              <a:rPr lang="en-US" dirty="0" err="1"/>
              <a:t>neighbour</a:t>
            </a:r>
            <a:endParaRPr lang="de-DE" dirty="0"/>
          </a:p>
        </p:txBody>
      </p:sp>
      <p:sp>
        <p:nvSpPr>
          <p:cNvPr id="25" name="Textfeld 34">
            <a:extLst>
              <a:ext uri="{FF2B5EF4-FFF2-40B4-BE49-F238E27FC236}">
                <a16:creationId xmlns:a16="http://schemas.microsoft.com/office/drawing/2014/main" id="{4EAB6A52-7087-7145-869A-7247D6BBA062}"/>
              </a:ext>
            </a:extLst>
          </p:cNvPr>
          <p:cNvSpPr txBox="1"/>
          <p:nvPr/>
        </p:nvSpPr>
        <p:spPr>
          <a:xfrm>
            <a:off x="-17100" y="5057257"/>
            <a:ext cx="1231768" cy="64633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with </a:t>
            </a:r>
            <a:r>
              <a:rPr lang="en-US" dirty="0" err="1"/>
              <a:t>neighbour</a:t>
            </a:r>
            <a:endParaRPr lang="de-DE" dirty="0"/>
          </a:p>
        </p:txBody>
      </p:sp>
      <p:sp>
        <p:nvSpPr>
          <p:cNvPr id="29" name="Textfeld 4">
            <a:extLst>
              <a:ext uri="{FF2B5EF4-FFF2-40B4-BE49-F238E27FC236}">
                <a16:creationId xmlns:a16="http://schemas.microsoft.com/office/drawing/2014/main" id="{CF17893A-09D8-E846-BFC7-24840108F9A8}"/>
              </a:ext>
            </a:extLst>
          </p:cNvPr>
          <p:cNvSpPr txBox="1"/>
          <p:nvPr/>
        </p:nvSpPr>
        <p:spPr>
          <a:xfrm>
            <a:off x="1752185" y="1048239"/>
            <a:ext cx="5827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</a:t>
            </a:r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neighbour</a:t>
            </a:r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endParaRPr lang="de-DE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feld 1">
            <a:extLst>
              <a:ext uri="{FF2B5EF4-FFF2-40B4-BE49-F238E27FC236}">
                <a16:creationId xmlns:a16="http://schemas.microsoft.com/office/drawing/2014/main" id="{87BB27B0-4D65-524B-AE17-584183542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63513"/>
            <a:ext cx="50706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Electrolysis: Magnetohydrodynamics</a:t>
            </a:r>
          </a:p>
        </p:txBody>
      </p:sp>
      <p:sp>
        <p:nvSpPr>
          <p:cNvPr id="31" name="Titel 4">
            <a:extLst>
              <a:ext uri="{FF2B5EF4-FFF2-40B4-BE49-F238E27FC236}">
                <a16:creationId xmlns:a16="http://schemas.microsoft.com/office/drawing/2014/main" id="{6B3E9968-AA76-1B47-AA83-9F33E9F062F7}"/>
              </a:ext>
            </a:extLst>
          </p:cNvPr>
          <p:cNvSpPr txBox="1">
            <a:spLocks/>
          </p:cNvSpPr>
          <p:nvPr/>
        </p:nvSpPr>
        <p:spPr>
          <a:xfrm>
            <a:off x="7654834" y="6516128"/>
            <a:ext cx="1489166" cy="323231"/>
          </a:xfrm>
          <a:prstGeom prst="rect">
            <a:avLst/>
          </a:prstGeom>
        </p:spPr>
        <p:txBody>
          <a:bodyPr vert="horz" lIns="90000" tIns="72000" rIns="90000" bIns="46800" rtlCol="0" anchor="t" anchorCtr="0">
            <a:norm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1200" u="none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1100" dirty="0"/>
              <a:t>27.02.2019</a:t>
            </a:r>
          </a:p>
        </p:txBody>
      </p:sp>
    </p:spTree>
    <p:extLst>
      <p:ext uri="{BB962C8B-B14F-4D97-AF65-F5344CB8AC3E}">
        <p14:creationId xmlns:p14="http://schemas.microsoft.com/office/powerpoint/2010/main" val="3568808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">
            <a:extLst>
              <a:ext uri="{FF2B5EF4-FFF2-40B4-BE49-F238E27FC236}">
                <a16:creationId xmlns:a16="http://schemas.microsoft.com/office/drawing/2014/main" id="{FAE3FE82-992A-6948-A55D-F55375D73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546850"/>
            <a:ext cx="6234249" cy="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VirtualBatteryFoam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: A multi-physics numerical solver to simulate </a:t>
            </a:r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DCF4989-3CAF-3548-973A-31BDDDF34A17}"/>
              </a:ext>
            </a:extLst>
          </p:cNvPr>
          <p:cNvSpPr txBox="1"/>
          <p:nvPr/>
        </p:nvSpPr>
        <p:spPr>
          <a:xfrm>
            <a:off x="1102839" y="1048239"/>
            <a:ext cx="7125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Velocity</a:t>
            </a:r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influence</a:t>
            </a:r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neighbour</a:t>
            </a:r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endParaRPr lang="de-DE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33">
            <a:extLst>
              <a:ext uri="{FF2B5EF4-FFF2-40B4-BE49-F238E27FC236}">
                <a16:creationId xmlns:a16="http://schemas.microsoft.com/office/drawing/2014/main" id="{4A959B64-8411-FC4A-BEAE-E0C6E2A9F1B6}"/>
              </a:ext>
            </a:extLst>
          </p:cNvPr>
          <p:cNvSpPr txBox="1"/>
          <p:nvPr/>
        </p:nvSpPr>
        <p:spPr>
          <a:xfrm>
            <a:off x="1512243" y="1538893"/>
            <a:ext cx="2019812" cy="369332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without </a:t>
            </a:r>
            <a:r>
              <a:rPr lang="en-US" dirty="0" err="1"/>
              <a:t>neighbour</a:t>
            </a:r>
            <a:endParaRPr lang="de-DE" dirty="0"/>
          </a:p>
        </p:txBody>
      </p:sp>
      <p:sp>
        <p:nvSpPr>
          <p:cNvPr id="7" name="Textfeld 34">
            <a:extLst>
              <a:ext uri="{FF2B5EF4-FFF2-40B4-BE49-F238E27FC236}">
                <a16:creationId xmlns:a16="http://schemas.microsoft.com/office/drawing/2014/main" id="{F2D4BBA0-5F67-194C-A3E9-3F032A3F646F}"/>
              </a:ext>
            </a:extLst>
          </p:cNvPr>
          <p:cNvSpPr txBox="1"/>
          <p:nvPr/>
        </p:nvSpPr>
        <p:spPr>
          <a:xfrm>
            <a:off x="5449399" y="1538893"/>
            <a:ext cx="1795462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With </a:t>
            </a:r>
            <a:r>
              <a:rPr lang="en-US" dirty="0" err="1"/>
              <a:t>neighbour</a:t>
            </a:r>
            <a:endParaRPr lang="de-DE" dirty="0"/>
          </a:p>
        </p:txBody>
      </p:sp>
      <p:pic>
        <p:nvPicPr>
          <p:cNvPr id="8" name="Grafik 2">
            <a:extLst>
              <a:ext uri="{FF2B5EF4-FFF2-40B4-BE49-F238E27FC236}">
                <a16:creationId xmlns:a16="http://schemas.microsoft.com/office/drawing/2014/main" id="{BF9121F0-2C7A-1840-804B-276E5DC3A5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8"/>
          <a:stretch/>
        </p:blipFill>
        <p:spPr>
          <a:xfrm>
            <a:off x="880503" y="1932965"/>
            <a:ext cx="3634758" cy="4427732"/>
          </a:xfrm>
          <a:prstGeom prst="rect">
            <a:avLst/>
          </a:prstGeom>
        </p:spPr>
      </p:pic>
      <p:pic>
        <p:nvPicPr>
          <p:cNvPr id="9" name="Grafik 3">
            <a:extLst>
              <a:ext uri="{FF2B5EF4-FFF2-40B4-BE49-F238E27FC236}">
                <a16:creationId xmlns:a16="http://schemas.microsoft.com/office/drawing/2014/main" id="{C4FE059D-D128-B24B-96F1-1C4A1384EF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3"/>
          <a:stretch/>
        </p:blipFill>
        <p:spPr>
          <a:xfrm>
            <a:off x="4766733" y="1932966"/>
            <a:ext cx="3579556" cy="4427732"/>
          </a:xfrm>
          <a:prstGeom prst="rect">
            <a:avLst/>
          </a:prstGeom>
        </p:spPr>
      </p:pic>
      <p:sp>
        <p:nvSpPr>
          <p:cNvPr id="10" name="Textfeld 1">
            <a:extLst>
              <a:ext uri="{FF2B5EF4-FFF2-40B4-BE49-F238E27FC236}">
                <a16:creationId xmlns:a16="http://schemas.microsoft.com/office/drawing/2014/main" id="{A7FA418C-44D6-EA4D-BEA6-3499B8EF0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63513"/>
            <a:ext cx="50706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Electrolysis: Magnetohydrodynamics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C334D9FC-18A5-924E-AAA2-6C69CB7B02FA}"/>
              </a:ext>
            </a:extLst>
          </p:cNvPr>
          <p:cNvSpPr txBox="1">
            <a:spLocks/>
          </p:cNvSpPr>
          <p:nvPr/>
        </p:nvSpPr>
        <p:spPr>
          <a:xfrm>
            <a:off x="7654834" y="6516128"/>
            <a:ext cx="1489166" cy="323231"/>
          </a:xfrm>
          <a:prstGeom prst="rect">
            <a:avLst/>
          </a:prstGeom>
        </p:spPr>
        <p:txBody>
          <a:bodyPr vert="horz" lIns="90000" tIns="72000" rIns="90000" bIns="46800" rtlCol="0" anchor="t" anchorCtr="0">
            <a:norm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1200" u="none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1100" dirty="0"/>
              <a:t>27.02.2019</a:t>
            </a:r>
          </a:p>
        </p:txBody>
      </p:sp>
    </p:spTree>
    <p:extLst>
      <p:ext uri="{BB962C8B-B14F-4D97-AF65-F5344CB8AC3E}">
        <p14:creationId xmlns:p14="http://schemas.microsoft.com/office/powerpoint/2010/main" val="2442330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96716" y="156751"/>
            <a:ext cx="62632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Electrolysis: mass transfer and bubble dynamics</a:t>
            </a:r>
          </a:p>
        </p:txBody>
      </p:sp>
      <p:sp>
        <p:nvSpPr>
          <p:cNvPr id="18" name="Textfeld 1">
            <a:extLst>
              <a:ext uri="{FF2B5EF4-FFF2-40B4-BE49-F238E27FC236}">
                <a16:creationId xmlns:a16="http://schemas.microsoft.com/office/drawing/2014/main" id="{FAE3FE82-992A-6948-A55D-F55375D73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546850"/>
            <a:ext cx="6234249" cy="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VirtualBatteryFoam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: A multi-physics numerical solver to simulate </a:t>
            </a:r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sp>
        <p:nvSpPr>
          <p:cNvPr id="5" name="Textfeld 8">
            <a:extLst>
              <a:ext uri="{FF2B5EF4-FFF2-40B4-BE49-F238E27FC236}">
                <a16:creationId xmlns:a16="http://schemas.microsoft.com/office/drawing/2014/main" id="{0B404E98-5861-EB47-B7B8-3A2304CE081A}"/>
              </a:ext>
            </a:extLst>
          </p:cNvPr>
          <p:cNvSpPr txBox="1"/>
          <p:nvPr/>
        </p:nvSpPr>
        <p:spPr>
          <a:xfrm>
            <a:off x="478971" y="972457"/>
            <a:ext cx="8302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aluminum reduction process, gas (mainly CO</a:t>
            </a:r>
            <a:r>
              <a:rPr lang="en-US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is produced at anode surfaces: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production and gas dynamics disturb the interface electrolyte /aluminum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layer under anodes introduces additional voltage drop</a:t>
            </a:r>
          </a:p>
        </p:txBody>
      </p:sp>
      <p:sp>
        <p:nvSpPr>
          <p:cNvPr id="7" name="Pfeil nach rechts 10">
            <a:extLst>
              <a:ext uri="{FF2B5EF4-FFF2-40B4-BE49-F238E27FC236}">
                <a16:creationId xmlns:a16="http://schemas.microsoft.com/office/drawing/2014/main" id="{EBAF04AF-F1E0-0D40-99D8-1E04FC091225}"/>
              </a:ext>
            </a:extLst>
          </p:cNvPr>
          <p:cNvSpPr/>
          <p:nvPr/>
        </p:nvSpPr>
        <p:spPr>
          <a:xfrm>
            <a:off x="444357" y="2437980"/>
            <a:ext cx="1121229" cy="7698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Target</a:t>
            </a:r>
          </a:p>
        </p:txBody>
      </p:sp>
      <p:pic>
        <p:nvPicPr>
          <p:cNvPr id="8" name="Grafik 12">
            <a:extLst>
              <a:ext uri="{FF2B5EF4-FFF2-40B4-BE49-F238E27FC236}">
                <a16:creationId xmlns:a16="http://schemas.microsoft.com/office/drawing/2014/main" id="{E99BFE6A-3F1F-C54F-B701-DCFC483AD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040" y="3332163"/>
            <a:ext cx="3592551" cy="2999754"/>
          </a:xfrm>
          <a:prstGeom prst="rect">
            <a:avLst/>
          </a:prstGeom>
        </p:spPr>
      </p:pic>
      <p:sp>
        <p:nvSpPr>
          <p:cNvPr id="9" name="Textfeld 13">
            <a:extLst>
              <a:ext uri="{FF2B5EF4-FFF2-40B4-BE49-F238E27FC236}">
                <a16:creationId xmlns:a16="http://schemas.microsoft.com/office/drawing/2014/main" id="{D905CAC7-8C97-954F-AA35-BA7A2CBFBA38}"/>
              </a:ext>
            </a:extLst>
          </p:cNvPr>
          <p:cNvSpPr txBox="1"/>
          <p:nvPr/>
        </p:nvSpPr>
        <p:spPr>
          <a:xfrm>
            <a:off x="1895475" y="2499732"/>
            <a:ext cx="6219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gas production and gas dynamics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 the cell geometry to reduce gas effects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CBEF0E33-15F1-4948-9E1B-1D8D77CCE14C}"/>
              </a:ext>
            </a:extLst>
          </p:cNvPr>
          <p:cNvSpPr txBox="1">
            <a:spLocks/>
          </p:cNvSpPr>
          <p:nvPr/>
        </p:nvSpPr>
        <p:spPr>
          <a:xfrm>
            <a:off x="7654834" y="6516128"/>
            <a:ext cx="1489166" cy="323231"/>
          </a:xfrm>
          <a:prstGeom prst="rect">
            <a:avLst/>
          </a:prstGeom>
        </p:spPr>
        <p:txBody>
          <a:bodyPr vert="horz" lIns="90000" tIns="72000" rIns="90000" bIns="46800" rtlCol="0" anchor="t" anchorCtr="0">
            <a:norm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1200" u="none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1100" dirty="0"/>
              <a:t>27.02.2019</a:t>
            </a:r>
          </a:p>
        </p:txBody>
      </p:sp>
    </p:spTree>
    <p:extLst>
      <p:ext uri="{BB962C8B-B14F-4D97-AF65-F5344CB8AC3E}">
        <p14:creationId xmlns:p14="http://schemas.microsoft.com/office/powerpoint/2010/main" val="2266451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">
            <a:extLst>
              <a:ext uri="{FF2B5EF4-FFF2-40B4-BE49-F238E27FC236}">
                <a16:creationId xmlns:a16="http://schemas.microsoft.com/office/drawing/2014/main" id="{FAE3FE82-992A-6948-A55D-F55375D73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546850"/>
            <a:ext cx="6234249" cy="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VirtualBatteryFoam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: A multi-physics numerical solver to simulate </a:t>
            </a:r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sp>
        <p:nvSpPr>
          <p:cNvPr id="9" name="Textfeld 1">
            <a:extLst>
              <a:ext uri="{FF2B5EF4-FFF2-40B4-BE49-F238E27FC236}">
                <a16:creationId xmlns:a16="http://schemas.microsoft.com/office/drawing/2014/main" id="{1FFD1602-CA1D-F846-9225-47E640D6E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16" y="156751"/>
            <a:ext cx="62632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Electrolysis: mass transfer and bubble dynamics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39F3D275-CE0D-2443-8467-506E5DF28A18}"/>
              </a:ext>
            </a:extLst>
          </p:cNvPr>
          <p:cNvSpPr txBox="1">
            <a:spLocks/>
          </p:cNvSpPr>
          <p:nvPr/>
        </p:nvSpPr>
        <p:spPr>
          <a:xfrm>
            <a:off x="7654834" y="6516128"/>
            <a:ext cx="1489166" cy="323231"/>
          </a:xfrm>
          <a:prstGeom prst="rect">
            <a:avLst/>
          </a:prstGeom>
        </p:spPr>
        <p:txBody>
          <a:bodyPr vert="horz" lIns="90000" tIns="72000" rIns="90000" bIns="46800" rtlCol="0" anchor="t" anchorCtr="0">
            <a:norm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1200" u="none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1100" dirty="0"/>
              <a:t>27.02.2019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5" y="2281065"/>
            <a:ext cx="8303843" cy="4056533"/>
          </a:xfrm>
          <a:prstGeom prst="rect">
            <a:avLst/>
          </a:prstGeom>
        </p:spPr>
      </p:pic>
      <p:sp>
        <p:nvSpPr>
          <p:cNvPr id="11" name="Textfeld 8">
            <a:extLst>
              <a:ext uri="{FF2B5EF4-FFF2-40B4-BE49-F238E27FC236}">
                <a16:creationId xmlns:a16="http://schemas.microsoft.com/office/drawing/2014/main" id="{0B404E98-5861-EB47-B7B8-3A2304CE081A}"/>
              </a:ext>
            </a:extLst>
          </p:cNvPr>
          <p:cNvSpPr txBox="1"/>
          <p:nvPr/>
        </p:nvSpPr>
        <p:spPr>
          <a:xfrm>
            <a:off x="478971" y="972457"/>
            <a:ext cx="830217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Multiphase fluid dynamics problem involving: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electrochemical production of aluminum and 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transfer and mass change (electrolyte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gas)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12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">
            <a:extLst>
              <a:ext uri="{FF2B5EF4-FFF2-40B4-BE49-F238E27FC236}">
                <a16:creationId xmlns:a16="http://schemas.microsoft.com/office/drawing/2014/main" id="{FAE3FE82-992A-6948-A55D-F55375D73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546850"/>
            <a:ext cx="6234249" cy="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VirtualBatteryFoam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: A multi-physics numerical solver to simulate </a:t>
            </a:r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07ACDE-D3AC-8A45-854C-5425ADDDE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179" y="1401474"/>
            <a:ext cx="3293564" cy="3503739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315B035-96AA-BD43-8A6E-F809F6AF8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706334"/>
              </p:ext>
            </p:extLst>
          </p:nvPr>
        </p:nvGraphicFramePr>
        <p:xfrm>
          <a:off x="475820" y="5090965"/>
          <a:ext cx="391674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1613">
                  <a:extLst>
                    <a:ext uri="{9D8B030D-6E8A-4147-A177-3AD203B41FA5}">
                      <a16:colId xmlns:a16="http://schemas.microsoft.com/office/drawing/2014/main" val="4080720528"/>
                    </a:ext>
                  </a:extLst>
                </a:gridCol>
                <a:gridCol w="823866">
                  <a:extLst>
                    <a:ext uri="{9D8B030D-6E8A-4147-A177-3AD203B41FA5}">
                      <a16:colId xmlns:a16="http://schemas.microsoft.com/office/drawing/2014/main" val="667772073"/>
                    </a:ext>
                  </a:extLst>
                </a:gridCol>
                <a:gridCol w="1271264">
                  <a:extLst>
                    <a:ext uri="{9D8B030D-6E8A-4147-A177-3AD203B41FA5}">
                      <a16:colId xmlns:a16="http://schemas.microsoft.com/office/drawing/2014/main" val="39000182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    Sim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Zhao et al.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6214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/>
                        <a:t>Release </a:t>
                      </a:r>
                      <a:r>
                        <a:rPr lang="de-DE" sz="1400" dirty="0" err="1"/>
                        <a:t>frequency</a:t>
                      </a:r>
                      <a:r>
                        <a:rPr lang="de-DE" sz="1400" dirty="0"/>
                        <a:t> [s]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</a:pPr>
                      <a:r>
                        <a:rPr lang="de-DE" sz="1400" dirty="0"/>
                        <a:t>21.5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</a:pPr>
                      <a:r>
                        <a:rPr lang="de-DE" sz="1400" dirty="0"/>
                        <a:t>21.5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3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/>
                        <a:t>Max  </a:t>
                      </a:r>
                      <a:r>
                        <a:rPr lang="de-DE" sz="1400" dirty="0" err="1"/>
                        <a:t>coverage</a:t>
                      </a:r>
                      <a:r>
                        <a:rPr lang="de-DE" sz="1400" dirty="0"/>
                        <a:t> [%]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</a:pPr>
                      <a:r>
                        <a:rPr lang="de-DE" sz="1400" dirty="0"/>
                        <a:t>97.8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</a:pPr>
                      <a:r>
                        <a:rPr lang="de-DE" sz="1400" dirty="0"/>
                        <a:t>98-99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333474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AD8C9D1E-8B22-2845-BAE0-FFC939BF3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53" y="1443088"/>
            <a:ext cx="4524375" cy="34575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C1FB745-D69B-CD43-9BB2-3638C156179F}"/>
              </a:ext>
            </a:extLst>
          </p:cNvPr>
          <p:cNvSpPr/>
          <p:nvPr/>
        </p:nvSpPr>
        <p:spPr>
          <a:xfrm>
            <a:off x="4851585" y="5231726"/>
            <a:ext cx="39167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spc="2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Zhibin</a:t>
            </a:r>
            <a:r>
              <a:rPr lang="en-GB" sz="1200" spc="2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Zhao et al., Anodic bubble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behavior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voltage drop in a laboratory transparent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aluminum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electrolytic cell, </a:t>
            </a:r>
            <a:r>
              <a:rPr lang="en-GB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 and Mat Trans B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Vol 47, Issue 3, June 2016, 1962-1975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1">
            <a:extLst>
              <a:ext uri="{FF2B5EF4-FFF2-40B4-BE49-F238E27FC236}">
                <a16:creationId xmlns:a16="http://schemas.microsoft.com/office/drawing/2014/main" id="{DAFD433C-EB23-1447-86DA-78B895D22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16" y="156751"/>
            <a:ext cx="62632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Electrolysis: mass transfer and bubble dynamics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BFF8E2AD-C7C9-364B-9671-4C3541615586}"/>
              </a:ext>
            </a:extLst>
          </p:cNvPr>
          <p:cNvSpPr txBox="1">
            <a:spLocks/>
          </p:cNvSpPr>
          <p:nvPr/>
        </p:nvSpPr>
        <p:spPr>
          <a:xfrm>
            <a:off x="7654834" y="6516128"/>
            <a:ext cx="1489166" cy="323231"/>
          </a:xfrm>
          <a:prstGeom prst="rect">
            <a:avLst/>
          </a:prstGeom>
        </p:spPr>
        <p:txBody>
          <a:bodyPr vert="horz" lIns="90000" tIns="72000" rIns="90000" bIns="46800" rtlCol="0" anchor="t" anchorCtr="0">
            <a:norm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1200" u="none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1100" dirty="0"/>
              <a:t>27.02.2019</a:t>
            </a:r>
          </a:p>
        </p:txBody>
      </p:sp>
    </p:spTree>
    <p:extLst>
      <p:ext uri="{BB962C8B-B14F-4D97-AF65-F5344CB8AC3E}">
        <p14:creationId xmlns:p14="http://schemas.microsoft.com/office/powerpoint/2010/main" val="1382267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190500" y="163513"/>
            <a:ext cx="24929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sp>
        <p:nvSpPr>
          <p:cNvPr id="11" name="Titel 4"/>
          <p:cNvSpPr txBox="1">
            <a:spLocks/>
          </p:cNvSpPr>
          <p:nvPr/>
        </p:nvSpPr>
        <p:spPr>
          <a:xfrm>
            <a:off x="7654834" y="6516128"/>
            <a:ext cx="1489166" cy="323231"/>
          </a:xfrm>
          <a:prstGeom prst="rect">
            <a:avLst/>
          </a:prstGeom>
        </p:spPr>
        <p:txBody>
          <a:bodyPr vert="horz" lIns="90000" tIns="72000" rIns="90000" bIns="46800" rtlCol="0" anchor="t" anchorCtr="0">
            <a:norm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1200" u="none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1100" dirty="0"/>
              <a:t>27.02.2019</a:t>
            </a:r>
          </a:p>
        </p:txBody>
      </p:sp>
      <p:sp>
        <p:nvSpPr>
          <p:cNvPr id="18" name="Textfeld 1">
            <a:extLst>
              <a:ext uri="{FF2B5EF4-FFF2-40B4-BE49-F238E27FC236}">
                <a16:creationId xmlns:a16="http://schemas.microsoft.com/office/drawing/2014/main" id="{FAE3FE82-992A-6948-A55D-F55375D73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546850"/>
            <a:ext cx="6234249" cy="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VirtualBatteryFoam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: A multi-physics numerical solver to simulate </a:t>
            </a:r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CF05CF-7749-2340-AA2B-C38ECB2A2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82" y="946387"/>
            <a:ext cx="5602435" cy="29104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B90FAC-0B88-0943-8372-DC4BFC46BD07}"/>
              </a:ext>
            </a:extLst>
          </p:cNvPr>
          <p:cNvSpPr/>
          <p:nvPr/>
        </p:nvSpPr>
        <p:spPr>
          <a:xfrm>
            <a:off x="736283" y="4365954"/>
            <a:ext cx="7671432" cy="1702967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>
                <a:solidFill>
                  <a:schemeClr val="tx2"/>
                </a:solidFill>
                <a:latin typeface="Arial" charset="0"/>
              </a:rPr>
              <a:t>Conventional industrial cells are designed for constant power</a:t>
            </a:r>
          </a:p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>
                <a:solidFill>
                  <a:schemeClr val="tx2"/>
                </a:solidFill>
                <a:latin typeface="Arial" charset="0"/>
              </a:rPr>
              <a:t>Shift towards renewable sources of energy demands</a:t>
            </a:r>
          </a:p>
          <a:p>
            <a:pPr marL="742950" lvl="1" indent="-285750" eaLnBrk="1" hangingPunct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/>
                </a:solidFill>
                <a:latin typeface="Arial" charset="0"/>
              </a:rPr>
              <a:t>Process flexibility</a:t>
            </a:r>
          </a:p>
          <a:p>
            <a:pPr marL="742950" lvl="1" indent="-285750" eaLnBrk="1" hangingPunct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/>
                </a:solidFill>
                <a:latin typeface="Arial" charset="0"/>
              </a:rPr>
              <a:t>Production efficiency </a:t>
            </a:r>
          </a:p>
        </p:txBody>
      </p:sp>
    </p:spTree>
    <p:extLst>
      <p:ext uri="{BB962C8B-B14F-4D97-AF65-F5344CB8AC3E}">
        <p14:creationId xmlns:p14="http://schemas.microsoft.com/office/powerpoint/2010/main" val="1190570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190500" y="163513"/>
            <a:ext cx="4775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Electrolysis: Solidification (Ledge)</a:t>
            </a:r>
          </a:p>
        </p:txBody>
      </p:sp>
      <p:sp>
        <p:nvSpPr>
          <p:cNvPr id="18" name="Textfeld 1">
            <a:extLst>
              <a:ext uri="{FF2B5EF4-FFF2-40B4-BE49-F238E27FC236}">
                <a16:creationId xmlns:a16="http://schemas.microsoft.com/office/drawing/2014/main" id="{FAE3FE82-992A-6948-A55D-F55375D73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546850"/>
            <a:ext cx="6234249" cy="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VirtualBatteryFoam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: A multi-physics numerical solver to simulate </a:t>
            </a:r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2616393-6AC1-7049-A71A-EFB10276405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77825" y="1145894"/>
                <a:ext cx="8388350" cy="4192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charset="0"/>
                  <a:buChar char="•"/>
                  <a:defRPr sz="2400" b="1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charset="0"/>
                  <a:buChar char="–"/>
                  <a:defRPr sz="2000" b="1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charset="0"/>
                  <a:buChar char="–"/>
                  <a:defRPr sz="16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SzPct val="120000"/>
                  <a:buFont typeface="Arial" charset="0"/>
                  <a:buChar char="•"/>
                  <a:defRPr sz="16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/>
                <a:r>
                  <a:rPr lang="en-US" sz="1800" b="0" dirty="0">
                    <a:solidFill>
                      <a:schemeClr val="tx2"/>
                    </a:solidFill>
                    <a:latin typeface="Arial" charset="0"/>
                  </a:rPr>
                  <a:t>Porosity-Enthalpy method in VOF framework to capture formation of ledge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sz="1800" b="0" dirty="0">
                    <a:solidFill>
                      <a:schemeClr val="tx2"/>
                    </a:solidFill>
                    <a:latin typeface="Arial" charset="0"/>
                  </a:rPr>
                  <a:t>Joule energy (           ) is modelled as explicit volumetric source term </a:t>
                </a:r>
                <a:r>
                  <a:rPr lang="en-GB" sz="1800" b="0" dirty="0">
                    <a:solidFill>
                      <a:schemeClr val="tx2"/>
                    </a:solidFill>
                    <a:effectLst/>
                  </a:rPr>
                  <a:t> </a:t>
                </a:r>
              </a:p>
              <a:p>
                <a:pPr eaLnBrk="1" hangingPunct="1"/>
                <a:r>
                  <a:rPr lang="en-GB" sz="1800" b="0" dirty="0">
                    <a:solidFill>
                      <a:schemeClr val="tx2"/>
                    </a:solidFill>
                    <a:sym typeface="Symbol" pitchFamily="2" charset="2"/>
                  </a:rPr>
                  <a:t>Melt fraction</a:t>
                </a:r>
                <a:r>
                  <a:rPr lang="en-GB" sz="1800" b="0" dirty="0">
                    <a:sym typeface="Symbol" pitchFamily="2" charset="2"/>
                  </a:rPr>
                  <a:t>,</a:t>
                </a:r>
                <a:r>
                  <a:rPr lang="en-GB" dirty="0">
                    <a:sym typeface="Symbol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GB" sz="1800">
                        <a:latin typeface="Cambria Math" panose="02040503050406030204" pitchFamily="18" charset="0"/>
                        <a:sym typeface="Symbol" pitchFamily="2" charset="2"/>
                      </a:rPr>
                      <m:t></m:t>
                    </m:r>
                    <m:r>
                      <a:rPr lang="en-GB" sz="18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GB" sz="18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GB" sz="1800" b="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GB" sz="1800" b="0" i="1">
                                <a:latin typeface="Cambria Math" panose="02040503050406030204" pitchFamily="18" charset="0"/>
                              </a:rPr>
                              <m:t>0               </m:t>
                            </m:r>
                            <m:r>
                              <a:rPr lang="en-GB" sz="1800" b="0"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en-GB" sz="1800" b="0" i="1">
                                <a:latin typeface="Cambria Math" panose="02040503050406030204" pitchFamily="18" charset="0"/>
                              </a:rPr>
                              <m:t>           </m:t>
                            </m:r>
                            <m:r>
                              <a:rPr lang="en-GB" sz="1800" b="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GB" sz="1800" b="0" i="1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sSub>
                              <m:sSubPr>
                                <m:ctrlPr>
                                  <a:rPr lang="en-GB" sz="1800" b="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800" b="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GB" sz="1800" b="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  <m:e>
                            <m:f>
                              <m:fPr>
                                <m:ctrlPr>
                                  <a:rPr lang="en-GB" sz="1800" b="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1800" b="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GB" sz="1800" b="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GB" sz="18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GB" sz="1800" b="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GB" sz="18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GB" sz="1800" b="0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  <m:r>
                                  <a:rPr lang="en-GB" sz="1800" b="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GB" sz="18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GB" sz="1800" b="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GB" sz="1800" b="0">
                                <a:latin typeface="Cambria Math" panose="02040503050406030204" pitchFamily="18" charset="0"/>
                              </a:rPr>
                              <m:t>                    </m:t>
                            </m:r>
                            <m:sSub>
                              <m:sSubPr>
                                <m:ctrlPr>
                                  <a:rPr lang="en-GB" sz="1800" b="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800" b="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GB" sz="1800" b="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GB" sz="1800" b="0"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m:rPr>
                                <m:sty m:val="p"/>
                              </m:rPr>
                              <a:rPr lang="en-GB" sz="1800" b="0"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GB" sz="1800" b="0">
                                <a:latin typeface="Cambria Math" panose="02040503050406030204" pitchFamily="18" charset="0"/>
                              </a:rPr>
                              <m:t>≤</m:t>
                            </m:r>
                            <m:sSub>
                              <m:sSubPr>
                                <m:ctrlPr>
                                  <a:rPr lang="en-GB" sz="1800" b="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800" b="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GB" sz="1800" b="0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e>
                          <m:e>
                            <m:r>
                              <a:rPr lang="en-GB" sz="1800" b="0" i="1">
                                <a:latin typeface="Cambria Math" panose="02040503050406030204" pitchFamily="18" charset="0"/>
                              </a:rPr>
                              <m:t>1                              </m:t>
                            </m:r>
                            <m:r>
                              <a:rPr lang="en-GB" sz="1800" b="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GB" sz="1800" b="0" i="1">
                                <a:latin typeface="Cambria Math" panose="02040503050406030204" pitchFamily="18" charset="0"/>
                              </a:rPr>
                              <m:t>&gt;</m:t>
                            </m:r>
                            <m:sSub>
                              <m:sSubPr>
                                <m:ctrlPr>
                                  <a:rPr lang="en-GB" sz="1800" b="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800" b="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GB" sz="1800" b="0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r>
                  <a:rPr lang="en-GB" sz="1800" b="0" dirty="0">
                    <a:effectLst/>
                  </a:rPr>
                  <a:t> </a:t>
                </a:r>
              </a:p>
              <a:p>
                <a:pPr eaLnBrk="1" hangingPunct="1"/>
                <a:r>
                  <a:rPr lang="de-DE" sz="1800" b="0" dirty="0" err="1">
                    <a:solidFill>
                      <a:schemeClr val="tx2"/>
                    </a:solidFill>
                    <a:latin typeface="Arial" charset="0"/>
                  </a:rPr>
                  <a:t>Energy</a:t>
                </a:r>
                <a:r>
                  <a:rPr lang="de-DE" sz="1800" b="0" dirty="0">
                    <a:solidFill>
                      <a:schemeClr val="tx2"/>
                    </a:solidFill>
                    <a:latin typeface="Arial" charset="0"/>
                  </a:rPr>
                  <a:t> </a:t>
                </a:r>
                <a:r>
                  <a:rPr lang="de-DE" sz="1800" b="0" dirty="0" err="1">
                    <a:solidFill>
                      <a:schemeClr val="tx2"/>
                    </a:solidFill>
                    <a:latin typeface="Arial" charset="0"/>
                  </a:rPr>
                  <a:t>conservation</a:t>
                </a:r>
                <a:r>
                  <a:rPr lang="de-DE" sz="1800" b="0" dirty="0">
                    <a:solidFill>
                      <a:schemeClr val="tx2"/>
                    </a:solidFill>
                    <a:latin typeface="Arial" charset="0"/>
                  </a:rPr>
                  <a:t> </a:t>
                </a:r>
                <a:r>
                  <a:rPr lang="de-DE" sz="1800" b="0" dirty="0" err="1">
                    <a:solidFill>
                      <a:schemeClr val="tx2"/>
                    </a:solidFill>
                    <a:latin typeface="Arial" charset="0"/>
                  </a:rPr>
                  <a:t>equation</a:t>
                </a:r>
                <a:r>
                  <a:rPr lang="de-DE" sz="1800" b="0" dirty="0">
                    <a:solidFill>
                      <a:schemeClr val="tx2"/>
                    </a:solidFill>
                    <a:latin typeface="Arial" charset="0"/>
                  </a:rPr>
                  <a:t>:</a:t>
                </a:r>
              </a:p>
              <a:p>
                <a:pPr eaLnBrk="1" hangingPunct="1"/>
                <a:endParaRPr lang="de-DE" sz="1800" b="0" dirty="0">
                  <a:solidFill>
                    <a:schemeClr val="tx2"/>
                  </a:solidFill>
                  <a:latin typeface="Arial" charset="0"/>
                </a:endParaRPr>
              </a:p>
              <a:p>
                <a:pPr eaLnBrk="1" hangingPunct="1"/>
                <a:endParaRPr lang="de-DE" sz="1800" b="0" dirty="0">
                  <a:solidFill>
                    <a:schemeClr val="tx2"/>
                  </a:solidFill>
                  <a:latin typeface="Arial" charset="0"/>
                </a:endParaRPr>
              </a:p>
              <a:p>
                <a:pPr eaLnBrk="1" hangingPunct="1"/>
                <a:endParaRPr lang="de-DE" sz="1800" b="0" dirty="0">
                  <a:solidFill>
                    <a:schemeClr val="tx2"/>
                  </a:solidFill>
                  <a:latin typeface="Arial" charset="0"/>
                </a:endParaRPr>
              </a:p>
              <a:p>
                <a:pPr eaLnBrk="1" hangingPunct="1"/>
                <a:endParaRPr lang="de-DE" sz="1800" b="0" dirty="0">
                  <a:solidFill>
                    <a:schemeClr val="tx2"/>
                  </a:solidFill>
                  <a:latin typeface="Arial" charset="0"/>
                </a:endParaRPr>
              </a:p>
              <a:p>
                <a:pPr eaLnBrk="1" hangingPunct="1"/>
                <a:r>
                  <a:rPr lang="de-DE" sz="1800" b="0" dirty="0" err="1">
                    <a:solidFill>
                      <a:schemeClr val="tx2"/>
                    </a:solidFill>
                    <a:latin typeface="Arial" charset="0"/>
                  </a:rPr>
                  <a:t>Momentum</a:t>
                </a:r>
                <a:r>
                  <a:rPr lang="de-DE" sz="1800" b="0" dirty="0">
                    <a:solidFill>
                      <a:schemeClr val="tx2"/>
                    </a:solidFill>
                    <a:latin typeface="Arial" charset="0"/>
                  </a:rPr>
                  <a:t> </a:t>
                </a:r>
                <a:r>
                  <a:rPr lang="de-DE" sz="1800" b="0" dirty="0" err="1">
                    <a:solidFill>
                      <a:schemeClr val="tx2"/>
                    </a:solidFill>
                    <a:latin typeface="Arial" charset="0"/>
                  </a:rPr>
                  <a:t>switchoff</a:t>
                </a:r>
                <a:r>
                  <a:rPr lang="de-DE" sz="1800" b="0" dirty="0">
                    <a:solidFill>
                      <a:schemeClr val="tx2"/>
                    </a:solidFill>
                    <a:latin typeface="Arial" charset="0"/>
                  </a:rPr>
                  <a:t> </a:t>
                </a:r>
                <a:r>
                  <a:rPr lang="de-DE" sz="1800" b="0" dirty="0" err="1">
                    <a:solidFill>
                      <a:schemeClr val="tx2"/>
                    </a:solidFill>
                    <a:latin typeface="Arial" charset="0"/>
                  </a:rPr>
                  <a:t>using</a:t>
                </a:r>
                <a:r>
                  <a:rPr lang="de-DE" sz="1800" b="0" dirty="0">
                    <a:solidFill>
                      <a:schemeClr val="tx2"/>
                    </a:solidFill>
                    <a:latin typeface="Arial" charset="0"/>
                  </a:rPr>
                  <a:t> Darcy type </a:t>
                </a:r>
                <a:r>
                  <a:rPr lang="de-DE" sz="1800" b="0" dirty="0" err="1">
                    <a:solidFill>
                      <a:schemeClr val="tx2"/>
                    </a:solidFill>
                    <a:latin typeface="Arial" charset="0"/>
                  </a:rPr>
                  <a:t>source</a:t>
                </a:r>
                <a:r>
                  <a:rPr lang="de-DE" sz="1800" b="0" dirty="0">
                    <a:solidFill>
                      <a:schemeClr val="tx2"/>
                    </a:solidFill>
                    <a:latin typeface="Arial" charset="0"/>
                  </a:rPr>
                  <a:t> </a:t>
                </a:r>
                <a:r>
                  <a:rPr lang="de-DE" sz="1800" b="0" dirty="0" err="1">
                    <a:solidFill>
                      <a:schemeClr val="tx2"/>
                    </a:solidFill>
                    <a:latin typeface="Arial" charset="0"/>
                  </a:rPr>
                  <a:t>term</a:t>
                </a:r>
                <a:r>
                  <a:rPr lang="de-DE" sz="1800" b="0" dirty="0">
                    <a:solidFill>
                      <a:schemeClr val="tx2"/>
                    </a:solidFill>
                    <a:latin typeface="Arial" charset="0"/>
                  </a:rPr>
                  <a:t>: </a:t>
                </a:r>
              </a:p>
              <a:p>
                <a:pPr eaLnBrk="1" hangingPunct="1"/>
                <a:endParaRPr lang="de-DE" sz="1800" b="0" dirty="0">
                  <a:solidFill>
                    <a:schemeClr val="tx2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2616393-6AC1-7049-A71A-EFB102764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825" y="1145894"/>
                <a:ext cx="8388350" cy="4192234"/>
              </a:xfrm>
              <a:prstGeom prst="rect">
                <a:avLst/>
              </a:prstGeom>
              <a:blipFill>
                <a:blip r:embed="rId3"/>
                <a:stretch>
                  <a:fillRect l="-454" t="-30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BE385F1-B1CE-8F49-9A53-40959C3668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2688709"/>
              </p:ext>
            </p:extLst>
          </p:nvPr>
        </p:nvGraphicFramePr>
        <p:xfrm>
          <a:off x="2310539" y="1387261"/>
          <a:ext cx="726253" cy="633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" r:id="rId4" imgW="241300" imgH="209550" progId="Equation.DSMT4">
                  <p:embed/>
                </p:oleObj>
              </mc:Choice>
              <mc:Fallback>
                <p:oleObj r:id="rId4" imgW="241300" imgH="20955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C85A552F-A914-8848-93A8-3D3E7B6AEB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0539" y="1387261"/>
                        <a:ext cx="726253" cy="63314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el 4">
            <a:extLst>
              <a:ext uri="{FF2B5EF4-FFF2-40B4-BE49-F238E27FC236}">
                <a16:creationId xmlns:a16="http://schemas.microsoft.com/office/drawing/2014/main" id="{6BD5C772-7E12-BD4C-9ADC-8FB521110EA3}"/>
              </a:ext>
            </a:extLst>
          </p:cNvPr>
          <p:cNvSpPr txBox="1">
            <a:spLocks/>
          </p:cNvSpPr>
          <p:nvPr/>
        </p:nvSpPr>
        <p:spPr>
          <a:xfrm>
            <a:off x="7654834" y="6516128"/>
            <a:ext cx="1489166" cy="323231"/>
          </a:xfrm>
          <a:prstGeom prst="rect">
            <a:avLst/>
          </a:prstGeom>
        </p:spPr>
        <p:txBody>
          <a:bodyPr vert="horz" lIns="90000" tIns="72000" rIns="90000" bIns="46800" rtlCol="0" anchor="t" anchorCtr="0">
            <a:norm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1200" u="none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1100" dirty="0"/>
              <a:t>27.02.2019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43C6F91-1BE7-024A-92EC-D54DC6B9AA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4441"/>
              </p:ext>
            </p:extLst>
          </p:nvPr>
        </p:nvGraphicFramePr>
        <p:xfrm>
          <a:off x="590866" y="3834879"/>
          <a:ext cx="8289925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3" r:id="rId6" imgW="2368550" imgH="247650" progId="Equation.DSMT4">
                  <p:embed/>
                </p:oleObj>
              </mc:Choice>
              <mc:Fallback>
                <p:oleObj r:id="rId6" imgW="2368550" imgH="24765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D3B19080-CD68-6043-B509-ED24AB8545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866" y="3834879"/>
                        <a:ext cx="8289925" cy="866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9B1B8C0-8EEC-CB4C-8008-1AEE01F41B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8222369"/>
              </p:ext>
            </p:extLst>
          </p:nvPr>
        </p:nvGraphicFramePr>
        <p:xfrm>
          <a:off x="809230" y="5198539"/>
          <a:ext cx="1879379" cy="893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" r:id="rId8" imgW="520700" imgH="247650" progId="Equation.DSMT4">
                  <p:embed/>
                </p:oleObj>
              </mc:Choice>
              <mc:Fallback>
                <p:oleObj r:id="rId8" imgW="520700" imgH="24765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B19AC51-0E8C-EC49-89B1-47A15BDA771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230" y="5198539"/>
                        <a:ext cx="1879379" cy="89385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D6D295AD-4542-904D-9582-D93BC42D1E30}"/>
              </a:ext>
            </a:extLst>
          </p:cNvPr>
          <p:cNvSpPr/>
          <p:nvPr/>
        </p:nvSpPr>
        <p:spPr>
          <a:xfrm>
            <a:off x="6317353" y="3863243"/>
            <a:ext cx="2674961" cy="7710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B1FA10-7C76-7943-8577-DD802FC8B51E}"/>
              </a:ext>
            </a:extLst>
          </p:cNvPr>
          <p:cNvSpPr txBox="1"/>
          <p:nvPr/>
        </p:nvSpPr>
        <p:spPr>
          <a:xfrm>
            <a:off x="6881224" y="3586244"/>
            <a:ext cx="1547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Solidification source</a:t>
            </a:r>
          </a:p>
        </p:txBody>
      </p:sp>
    </p:spTree>
    <p:extLst>
      <p:ext uri="{BB962C8B-B14F-4D97-AF65-F5344CB8AC3E}">
        <p14:creationId xmlns:p14="http://schemas.microsoft.com/office/powerpoint/2010/main" val="2517201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">
            <a:extLst>
              <a:ext uri="{FF2B5EF4-FFF2-40B4-BE49-F238E27FC236}">
                <a16:creationId xmlns:a16="http://schemas.microsoft.com/office/drawing/2014/main" id="{FAE3FE82-992A-6948-A55D-F55375D73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546850"/>
            <a:ext cx="6234249" cy="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VirtualBatteryFoam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: A multi-physics numerical solver to simulate </a:t>
            </a:r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5B0C08-0945-CF43-8717-5430D5AFA0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82880" y="1854651"/>
            <a:ext cx="3989597" cy="27214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581582-1895-594E-8559-C8C4908175D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176874" y="2315533"/>
            <a:ext cx="2594593" cy="2352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8DD58A-FAC5-9A47-A311-936D17558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575" y="2315533"/>
            <a:ext cx="1854200" cy="2260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7D48C1D-0C57-5F48-98DD-3EDBBEA4C942}"/>
              </a:ext>
            </a:extLst>
          </p:cNvPr>
          <p:cNvSpPr/>
          <p:nvPr/>
        </p:nvSpPr>
        <p:spPr>
          <a:xfrm>
            <a:off x="499223" y="5528607"/>
            <a:ext cx="82722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V. Nandana and U.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Janoske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Experimental and numerical study on the melting behaviour of a phase change material in buoyancy driven flows, </a:t>
            </a:r>
            <a:r>
              <a:rPr lang="en-GB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en-GB" sz="1400" i="1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GB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European Conference on Computational Fluid Dynamics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Glasgow, 2018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1">
            <a:extLst>
              <a:ext uri="{FF2B5EF4-FFF2-40B4-BE49-F238E27FC236}">
                <a16:creationId xmlns:a16="http://schemas.microsoft.com/office/drawing/2014/main" id="{2200DF35-2E5C-994D-B4ED-78C2CC91A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63513"/>
            <a:ext cx="4775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Electrolysis: Solidification (Ledge)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623528A4-7DCD-4D45-BF18-347B1E3D2A40}"/>
              </a:ext>
            </a:extLst>
          </p:cNvPr>
          <p:cNvSpPr txBox="1">
            <a:spLocks/>
          </p:cNvSpPr>
          <p:nvPr/>
        </p:nvSpPr>
        <p:spPr>
          <a:xfrm>
            <a:off x="7654834" y="6516128"/>
            <a:ext cx="1489166" cy="323231"/>
          </a:xfrm>
          <a:prstGeom prst="rect">
            <a:avLst/>
          </a:prstGeom>
        </p:spPr>
        <p:txBody>
          <a:bodyPr vert="horz" lIns="90000" tIns="72000" rIns="90000" bIns="46800" rtlCol="0" anchor="t" anchorCtr="0">
            <a:norm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1200" u="none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1100" dirty="0"/>
              <a:t>27.02.2019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C23814-BF50-314A-9413-FD69CBC1ED40}"/>
              </a:ext>
            </a:extLst>
          </p:cNvPr>
          <p:cNvSpPr txBox="1"/>
          <p:nvPr/>
        </p:nvSpPr>
        <p:spPr>
          <a:xfrm>
            <a:off x="1432378" y="157671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Schematic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476ED4-2D3D-3649-83B0-23033E3C18AF}"/>
              </a:ext>
            </a:extLst>
          </p:cNvPr>
          <p:cNvSpPr txBox="1"/>
          <p:nvPr/>
        </p:nvSpPr>
        <p:spPr>
          <a:xfrm>
            <a:off x="4400898" y="1542197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85AF83-7E88-C043-B13F-96E5A5F64E15}"/>
              </a:ext>
            </a:extLst>
          </p:cNvPr>
          <p:cNvSpPr txBox="1"/>
          <p:nvPr/>
        </p:nvSpPr>
        <p:spPr>
          <a:xfrm>
            <a:off x="7062620" y="1542197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2022677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">
            <a:extLst>
              <a:ext uri="{FF2B5EF4-FFF2-40B4-BE49-F238E27FC236}">
                <a16:creationId xmlns:a16="http://schemas.microsoft.com/office/drawing/2014/main" id="{FAE3FE82-992A-6948-A55D-F55375D73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546850"/>
            <a:ext cx="6234249" cy="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VirtualBatteryFoam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: A multi-physics numerical solver to simulate </a:t>
            </a:r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sp>
        <p:nvSpPr>
          <p:cNvPr id="9" name="Textfeld 1">
            <a:extLst>
              <a:ext uri="{FF2B5EF4-FFF2-40B4-BE49-F238E27FC236}">
                <a16:creationId xmlns:a16="http://schemas.microsoft.com/office/drawing/2014/main" id="{2200DF35-2E5C-994D-B4ED-78C2CC91A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63513"/>
            <a:ext cx="4775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Electrolysis: Solidification (Ledge)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623528A4-7DCD-4D45-BF18-347B1E3D2A40}"/>
              </a:ext>
            </a:extLst>
          </p:cNvPr>
          <p:cNvSpPr txBox="1">
            <a:spLocks/>
          </p:cNvSpPr>
          <p:nvPr/>
        </p:nvSpPr>
        <p:spPr>
          <a:xfrm>
            <a:off x="7654834" y="6516128"/>
            <a:ext cx="1489166" cy="323231"/>
          </a:xfrm>
          <a:prstGeom prst="rect">
            <a:avLst/>
          </a:prstGeom>
        </p:spPr>
        <p:txBody>
          <a:bodyPr vert="horz" lIns="90000" tIns="72000" rIns="90000" bIns="46800" rtlCol="0" anchor="t" anchorCtr="0">
            <a:norm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1200" u="none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1100" dirty="0"/>
              <a:t>27.02.2019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72747B-E5F1-EB43-8619-7480335AB2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74" y="1311965"/>
            <a:ext cx="4371814" cy="31562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050A44-3871-7E4A-9321-16D2AD4BBDEF}"/>
              </a:ext>
            </a:extLst>
          </p:cNvPr>
          <p:cNvSpPr txBox="1"/>
          <p:nvPr/>
        </p:nvSpPr>
        <p:spPr>
          <a:xfrm>
            <a:off x="1111425" y="4468200"/>
            <a:ext cx="2659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distribution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2F17AB-46B1-714A-9B7B-53DA8FD60F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388" y="1311965"/>
            <a:ext cx="4272543" cy="31578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3A60EB-2446-BD48-A5C4-CAB6BD0DB257}"/>
              </a:ext>
            </a:extLst>
          </p:cNvPr>
          <p:cNvSpPr/>
          <p:nvPr/>
        </p:nvSpPr>
        <p:spPr>
          <a:xfrm>
            <a:off x="4680388" y="4468200"/>
            <a:ext cx="4066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GB" dirty="0">
                <a:solidFill>
                  <a:schemeClr val="tx2"/>
                </a:solidFill>
                <a:latin typeface="Arial" charset="0"/>
              </a:rPr>
              <a:t>Ledge profile for different line currents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A8FC5E-B01A-3940-96C7-A4B4A7E32625}"/>
              </a:ext>
            </a:extLst>
          </p:cNvPr>
          <p:cNvSpPr txBox="1"/>
          <p:nvPr/>
        </p:nvSpPr>
        <p:spPr>
          <a:xfrm>
            <a:off x="2690716" y="5476775"/>
            <a:ext cx="3762568" cy="400110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100000">
                <a:srgbClr val="C0C0C0"/>
              </a:gs>
            </a:gsLst>
            <a:lin ang="5400000" scaled="0"/>
          </a:gra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field and ledge profiles</a:t>
            </a:r>
          </a:p>
        </p:txBody>
      </p:sp>
    </p:spTree>
    <p:extLst>
      <p:ext uri="{BB962C8B-B14F-4D97-AF65-F5344CB8AC3E}">
        <p14:creationId xmlns:p14="http://schemas.microsoft.com/office/powerpoint/2010/main" val="2249468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190500" y="175236"/>
            <a:ext cx="48013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Electrolysis: Shell heat-exchanger</a:t>
            </a:r>
          </a:p>
        </p:txBody>
      </p:sp>
      <p:sp>
        <p:nvSpPr>
          <p:cNvPr id="18" name="Textfeld 1">
            <a:extLst>
              <a:ext uri="{FF2B5EF4-FFF2-40B4-BE49-F238E27FC236}">
                <a16:creationId xmlns:a16="http://schemas.microsoft.com/office/drawing/2014/main" id="{FAE3FE82-992A-6948-A55D-F55375D73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546850"/>
            <a:ext cx="6234249" cy="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VirtualBatteryFoam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: A multi-physics numerical solver to simulate </a:t>
            </a:r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sp>
        <p:nvSpPr>
          <p:cNvPr id="5" name="Rechteck 2">
            <a:extLst>
              <a:ext uri="{FF2B5EF4-FFF2-40B4-BE49-F238E27FC236}">
                <a16:creationId xmlns:a16="http://schemas.microsoft.com/office/drawing/2014/main" id="{DCE859E5-559F-5F42-8230-1F16392022D9}"/>
              </a:ext>
            </a:extLst>
          </p:cNvPr>
          <p:cNvSpPr/>
          <p:nvPr/>
        </p:nvSpPr>
        <p:spPr>
          <a:xfrm>
            <a:off x="931937" y="950390"/>
            <a:ext cx="7384160" cy="1856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de-DE" altLang="de-DE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 </a:t>
            </a:r>
            <a:r>
              <a:rPr lang="de-DE" altLang="de-DE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altLang="de-DE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de-DE" altLang="de-DE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endParaRPr lang="de-DE" altLang="de-DE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</a:t>
            </a:r>
            <a:r>
              <a:rPr lang="de-DE" alt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wall </a:t>
            </a:r>
            <a:r>
              <a:rPr lang="de-DE" alt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  <a:r>
              <a:rPr lang="de-DE" alt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alt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</a:t>
            </a:r>
            <a:r>
              <a:rPr lang="de-DE" alt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resolved</a:t>
            </a:r>
            <a:r>
              <a:rPr lang="de-DE" alt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shell</a:t>
            </a:r>
            <a:r>
              <a:rPr lang="de-DE" alt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heat-exchangers</a:t>
            </a:r>
            <a:r>
              <a:rPr lang="de-DE" alt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de-DE" alt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feasible</a:t>
            </a:r>
            <a:endParaRPr lang="de-DE" altLang="de-DE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DE" alt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de-DE" alt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SHE </a:t>
            </a:r>
            <a:r>
              <a:rPr lang="de-DE" alt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alt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wall </a:t>
            </a:r>
            <a:r>
              <a:rPr lang="de-DE" alt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  <a:r>
              <a:rPr lang="de-DE" alt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</a:t>
            </a:r>
            <a:r>
              <a:rPr lang="de-DE" alt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boundary</a:t>
            </a:r>
            <a:r>
              <a:rPr lang="de-DE" alt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endParaRPr lang="de-DE" altLang="de-DE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pierung 9">
            <a:extLst>
              <a:ext uri="{FF2B5EF4-FFF2-40B4-BE49-F238E27FC236}">
                <a16:creationId xmlns:a16="http://schemas.microsoft.com/office/drawing/2014/main" id="{02BBEAB8-DAA1-B747-8865-2A3E9EF8D407}"/>
              </a:ext>
            </a:extLst>
          </p:cNvPr>
          <p:cNvGrpSpPr/>
          <p:nvPr/>
        </p:nvGrpSpPr>
        <p:grpSpPr>
          <a:xfrm>
            <a:off x="1629691" y="2874251"/>
            <a:ext cx="6099768" cy="3144126"/>
            <a:chOff x="1679119" y="3183172"/>
            <a:chExt cx="6099768" cy="3144126"/>
          </a:xfrm>
        </p:grpSpPr>
        <p:grpSp>
          <p:nvGrpSpPr>
            <p:cNvPr id="7" name="Gruppierung 4">
              <a:extLst>
                <a:ext uri="{FF2B5EF4-FFF2-40B4-BE49-F238E27FC236}">
                  <a16:creationId xmlns:a16="http://schemas.microsoft.com/office/drawing/2014/main" id="{DC1242E1-7FA0-DD42-831F-5D2D66CC0F2E}"/>
                </a:ext>
              </a:extLst>
            </p:cNvPr>
            <p:cNvGrpSpPr/>
            <p:nvPr/>
          </p:nvGrpSpPr>
          <p:grpSpPr>
            <a:xfrm>
              <a:off x="1679119" y="3183172"/>
              <a:ext cx="6099768" cy="3144126"/>
              <a:chOff x="1679119" y="3183172"/>
              <a:chExt cx="6099768" cy="3144126"/>
            </a:xfrm>
          </p:grpSpPr>
          <p:pic>
            <p:nvPicPr>
              <p:cNvPr id="9" name="Bild 3">
                <a:extLst>
                  <a:ext uri="{FF2B5EF4-FFF2-40B4-BE49-F238E27FC236}">
                    <a16:creationId xmlns:a16="http://schemas.microsoft.com/office/drawing/2014/main" id="{3F3570C0-45F5-B440-9BC9-F457FB8F44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235" t="-5423" r="11828" b="5423"/>
              <a:stretch/>
            </p:blipFill>
            <p:spPr>
              <a:xfrm>
                <a:off x="1842155" y="3530081"/>
                <a:ext cx="2593920" cy="2717920"/>
              </a:xfrm>
              <a:prstGeom prst="rect">
                <a:avLst/>
              </a:prstGeom>
            </p:spPr>
          </p:pic>
          <p:grpSp>
            <p:nvGrpSpPr>
              <p:cNvPr id="10" name="Gruppierung 36">
                <a:extLst>
                  <a:ext uri="{FF2B5EF4-FFF2-40B4-BE49-F238E27FC236}">
                    <a16:creationId xmlns:a16="http://schemas.microsoft.com/office/drawing/2014/main" id="{7F4360EE-5992-AF42-9178-0C1BC5ECB2D6}"/>
                  </a:ext>
                </a:extLst>
              </p:cNvPr>
              <p:cNvGrpSpPr/>
              <p:nvPr/>
            </p:nvGrpSpPr>
            <p:grpSpPr>
              <a:xfrm>
                <a:off x="1679119" y="3183172"/>
                <a:ext cx="6099768" cy="3144126"/>
                <a:chOff x="1733549" y="3259374"/>
                <a:chExt cx="6099768" cy="3144126"/>
              </a:xfrm>
            </p:grpSpPr>
            <p:grpSp>
              <p:nvGrpSpPr>
                <p:cNvPr id="12" name="Gruppierung 35">
                  <a:extLst>
                    <a:ext uri="{FF2B5EF4-FFF2-40B4-BE49-F238E27FC236}">
                      <a16:creationId xmlns:a16="http://schemas.microsoft.com/office/drawing/2014/main" id="{48D26B36-FD40-1844-8A97-525FDA54654E}"/>
                    </a:ext>
                  </a:extLst>
                </p:cNvPr>
                <p:cNvGrpSpPr/>
                <p:nvPr/>
              </p:nvGrpSpPr>
              <p:grpSpPr>
                <a:xfrm>
                  <a:off x="1733549" y="3259374"/>
                  <a:ext cx="6099768" cy="3144126"/>
                  <a:chOff x="1733549" y="3259374"/>
                  <a:chExt cx="6099768" cy="3144126"/>
                </a:xfrm>
              </p:grpSpPr>
              <p:grpSp>
                <p:nvGrpSpPr>
                  <p:cNvPr id="14" name="Gruppierung 27">
                    <a:extLst>
                      <a:ext uri="{FF2B5EF4-FFF2-40B4-BE49-F238E27FC236}">
                        <a16:creationId xmlns:a16="http://schemas.microsoft.com/office/drawing/2014/main" id="{00B698CE-D16F-094B-8B7A-44F3D0AE0F41}"/>
                      </a:ext>
                    </a:extLst>
                  </p:cNvPr>
                  <p:cNvGrpSpPr/>
                  <p:nvPr/>
                </p:nvGrpSpPr>
                <p:grpSpPr>
                  <a:xfrm>
                    <a:off x="1733549" y="3259374"/>
                    <a:ext cx="2916626" cy="3144125"/>
                    <a:chOff x="253091" y="3052541"/>
                    <a:chExt cx="2916626" cy="3144125"/>
                  </a:xfrm>
                </p:grpSpPr>
                <p:sp>
                  <p:nvSpPr>
                    <p:cNvPr id="19" name="Textfeld 7">
                      <a:extLst>
                        <a:ext uri="{FF2B5EF4-FFF2-40B4-BE49-F238E27FC236}">
                          <a16:creationId xmlns:a16="http://schemas.microsoft.com/office/drawing/2014/main" id="{490458B5-0BDA-7C4D-BCE2-F3101700502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8896" y="3106972"/>
                      <a:ext cx="254892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200" dirty="0" err="1">
                          <a:solidFill>
                            <a:srgbClr val="13225B"/>
                          </a:solidFill>
                        </a:rPr>
                        <a:t>Temperature</a:t>
                      </a:r>
                      <a:r>
                        <a:rPr lang="de-DE" sz="1200" dirty="0">
                          <a:solidFill>
                            <a:srgbClr val="13225B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13225B"/>
                          </a:solidFill>
                        </a:rPr>
                        <a:t>distribution</a:t>
                      </a:r>
                      <a:r>
                        <a:rPr lang="de-DE" sz="1200" dirty="0">
                          <a:solidFill>
                            <a:srgbClr val="13225B"/>
                          </a:solidFill>
                        </a:rPr>
                        <a:t> in </a:t>
                      </a:r>
                      <a:r>
                        <a:rPr lang="de-DE" sz="1200" dirty="0" err="1">
                          <a:solidFill>
                            <a:srgbClr val="13225B"/>
                          </a:solidFill>
                        </a:rPr>
                        <a:t>the</a:t>
                      </a:r>
                      <a:r>
                        <a:rPr lang="de-DE" sz="1200" dirty="0">
                          <a:solidFill>
                            <a:srgbClr val="13225B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13225B"/>
                          </a:solidFill>
                        </a:rPr>
                        <a:t>cell</a:t>
                      </a:r>
                      <a:endParaRPr lang="de-DE" sz="1200" dirty="0">
                        <a:solidFill>
                          <a:srgbClr val="13225B"/>
                        </a:solidFill>
                      </a:endParaRPr>
                    </a:p>
                  </p:txBody>
                </p:sp>
                <p:sp>
                  <p:nvSpPr>
                    <p:cNvPr id="20" name="Rechteck 8">
                      <a:extLst>
                        <a:ext uri="{FF2B5EF4-FFF2-40B4-BE49-F238E27FC236}">
                          <a16:creationId xmlns:a16="http://schemas.microsoft.com/office/drawing/2014/main" id="{6BBB431F-7F59-FD49-AAFA-89E701B601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3091" y="3052541"/>
                      <a:ext cx="2916626" cy="3144125"/>
                    </a:xfrm>
                    <a:prstGeom prst="rect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grpSp>
                <p:nvGrpSpPr>
                  <p:cNvPr id="15" name="Gruppierung 34">
                    <a:extLst>
                      <a:ext uri="{FF2B5EF4-FFF2-40B4-BE49-F238E27FC236}">
                        <a16:creationId xmlns:a16="http://schemas.microsoft.com/office/drawing/2014/main" id="{B7720DEA-1B3A-8E48-BD2C-6F9C36236ADE}"/>
                      </a:ext>
                    </a:extLst>
                  </p:cNvPr>
                  <p:cNvGrpSpPr/>
                  <p:nvPr/>
                </p:nvGrpSpPr>
                <p:grpSpPr>
                  <a:xfrm>
                    <a:off x="4933060" y="3259374"/>
                    <a:ext cx="2900257" cy="3144126"/>
                    <a:chOff x="4933060" y="3259374"/>
                    <a:chExt cx="2900257" cy="3144126"/>
                  </a:xfrm>
                </p:grpSpPr>
                <p:sp>
                  <p:nvSpPr>
                    <p:cNvPr id="16" name="Textfeld 18">
                      <a:extLst>
                        <a:ext uri="{FF2B5EF4-FFF2-40B4-BE49-F238E27FC236}">
                          <a16:creationId xmlns:a16="http://schemas.microsoft.com/office/drawing/2014/main" id="{6986AC11-921F-404C-A94F-EAE6C1F17A3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45430" y="3328038"/>
                      <a:ext cx="222285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200" dirty="0" err="1">
                          <a:solidFill>
                            <a:srgbClr val="13225B"/>
                          </a:solidFill>
                        </a:rPr>
                        <a:t>Temperature</a:t>
                      </a:r>
                      <a:r>
                        <a:rPr lang="de-DE" sz="1200" dirty="0">
                          <a:solidFill>
                            <a:srgbClr val="13225B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13225B"/>
                          </a:solidFill>
                        </a:rPr>
                        <a:t>distribution</a:t>
                      </a:r>
                      <a:r>
                        <a:rPr lang="de-DE" sz="1200" dirty="0">
                          <a:solidFill>
                            <a:srgbClr val="13225B"/>
                          </a:solidFill>
                        </a:rPr>
                        <a:t> in SHE</a:t>
                      </a:r>
                    </a:p>
                  </p:txBody>
                </p:sp>
                <p:sp>
                  <p:nvSpPr>
                    <p:cNvPr id="17" name="Rechteck 16">
                      <a:extLst>
                        <a:ext uri="{FF2B5EF4-FFF2-40B4-BE49-F238E27FC236}">
                          <a16:creationId xmlns:a16="http://schemas.microsoft.com/office/drawing/2014/main" id="{12C64B05-F40F-8947-AAB9-2B081BF259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3060" y="3259374"/>
                      <a:ext cx="2900257" cy="3144126"/>
                    </a:xfrm>
                    <a:prstGeom prst="rect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</p:grpSp>
            <p:sp>
              <p:nvSpPr>
                <p:cNvPr id="13" name="Freihandform 22">
                  <a:extLst>
                    <a:ext uri="{FF2B5EF4-FFF2-40B4-BE49-F238E27FC236}">
                      <a16:creationId xmlns:a16="http://schemas.microsoft.com/office/drawing/2014/main" id="{0608BD95-8521-A240-AD53-9F2049780E94}"/>
                    </a:ext>
                  </a:extLst>
                </p:cNvPr>
                <p:cNvSpPr/>
                <p:nvPr/>
              </p:nvSpPr>
              <p:spPr>
                <a:xfrm>
                  <a:off x="3501965" y="5599672"/>
                  <a:ext cx="1409164" cy="346454"/>
                </a:xfrm>
                <a:custGeom>
                  <a:avLst/>
                  <a:gdLst>
                    <a:gd name="connsiteX0" fmla="*/ 0 w 2684584"/>
                    <a:gd name="connsiteY0" fmla="*/ 0 h 585328"/>
                    <a:gd name="connsiteX1" fmla="*/ 1101969 w 2684584"/>
                    <a:gd name="connsiteY1" fmla="*/ 574431 h 585328"/>
                    <a:gd name="connsiteX2" fmla="*/ 2684584 w 2684584"/>
                    <a:gd name="connsiteY2" fmla="*/ 386862 h 585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84584" h="585328">
                      <a:moveTo>
                        <a:pt x="0" y="0"/>
                      </a:moveTo>
                      <a:cubicBezTo>
                        <a:pt x="327269" y="254977"/>
                        <a:pt x="654538" y="509954"/>
                        <a:pt x="1101969" y="574431"/>
                      </a:cubicBezTo>
                      <a:cubicBezTo>
                        <a:pt x="1549400" y="638908"/>
                        <a:pt x="2428630" y="396631"/>
                        <a:pt x="2684584" y="386862"/>
                      </a:cubicBezTo>
                    </a:path>
                  </a:pathLst>
                </a:custGeom>
                <a:ln w="12700">
                  <a:solidFill>
                    <a:schemeClr val="tx1"/>
                  </a:solidFill>
                  <a:prstDash val="sysDot"/>
                  <a:headEnd type="oval"/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pic>
          <p:nvPicPr>
            <p:cNvPr id="8" name="Bild 5">
              <a:extLst>
                <a:ext uri="{FF2B5EF4-FFF2-40B4-BE49-F238E27FC236}">
                  <a16:creationId xmlns:a16="http://schemas.microsoft.com/office/drawing/2014/main" id="{0026D903-7C04-F94D-943A-DD7BBD1D80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46" t="3737" r="8918" b="7855"/>
            <a:stretch/>
          </p:blipFill>
          <p:spPr>
            <a:xfrm>
              <a:off x="4959128" y="3785066"/>
              <a:ext cx="2739259" cy="2286000"/>
            </a:xfrm>
            <a:prstGeom prst="rect">
              <a:avLst/>
            </a:prstGeom>
          </p:spPr>
        </p:pic>
      </p:grpSp>
      <p:sp>
        <p:nvSpPr>
          <p:cNvPr id="21" name="Titel 4">
            <a:extLst>
              <a:ext uri="{FF2B5EF4-FFF2-40B4-BE49-F238E27FC236}">
                <a16:creationId xmlns:a16="http://schemas.microsoft.com/office/drawing/2014/main" id="{99B64F20-7CF9-DB44-B5C4-899DD7C739E8}"/>
              </a:ext>
            </a:extLst>
          </p:cNvPr>
          <p:cNvSpPr txBox="1">
            <a:spLocks/>
          </p:cNvSpPr>
          <p:nvPr/>
        </p:nvSpPr>
        <p:spPr>
          <a:xfrm>
            <a:off x="7654834" y="6516128"/>
            <a:ext cx="1489166" cy="323231"/>
          </a:xfrm>
          <a:prstGeom prst="rect">
            <a:avLst/>
          </a:prstGeom>
        </p:spPr>
        <p:txBody>
          <a:bodyPr vert="horz" lIns="90000" tIns="72000" rIns="90000" bIns="46800" rtlCol="0" anchor="t" anchorCtr="0">
            <a:norm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1200" u="none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1100" dirty="0"/>
              <a:t>27.02.2019</a:t>
            </a:r>
          </a:p>
        </p:txBody>
      </p:sp>
    </p:spTree>
    <p:extLst>
      <p:ext uri="{BB962C8B-B14F-4D97-AF65-F5344CB8AC3E}">
        <p14:creationId xmlns:p14="http://schemas.microsoft.com/office/powerpoint/2010/main" val="768710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190500" y="175236"/>
            <a:ext cx="29803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Heat transfer enhancement</a:t>
            </a:r>
          </a:p>
        </p:txBody>
      </p:sp>
      <p:sp>
        <p:nvSpPr>
          <p:cNvPr id="18" name="Textfeld 1">
            <a:extLst>
              <a:ext uri="{FF2B5EF4-FFF2-40B4-BE49-F238E27FC236}">
                <a16:creationId xmlns:a16="http://schemas.microsoft.com/office/drawing/2014/main" id="{FAE3FE82-992A-6948-A55D-F55375D73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546850"/>
            <a:ext cx="6234249" cy="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VirtualBatteryFoam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: A multi-physics numerical solver to simulate </a:t>
            </a:r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sp>
        <p:nvSpPr>
          <p:cNvPr id="21" name="Titel 4">
            <a:extLst>
              <a:ext uri="{FF2B5EF4-FFF2-40B4-BE49-F238E27FC236}">
                <a16:creationId xmlns:a16="http://schemas.microsoft.com/office/drawing/2014/main" id="{99B64F20-7CF9-DB44-B5C4-899DD7C739E8}"/>
              </a:ext>
            </a:extLst>
          </p:cNvPr>
          <p:cNvSpPr txBox="1">
            <a:spLocks/>
          </p:cNvSpPr>
          <p:nvPr/>
        </p:nvSpPr>
        <p:spPr>
          <a:xfrm>
            <a:off x="7654834" y="6516128"/>
            <a:ext cx="1489166" cy="323231"/>
          </a:xfrm>
          <a:prstGeom prst="rect">
            <a:avLst/>
          </a:prstGeom>
        </p:spPr>
        <p:txBody>
          <a:bodyPr vert="horz" lIns="90000" tIns="72000" rIns="90000" bIns="46800" rtlCol="0" anchor="t" anchorCtr="0">
            <a:norm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1200" u="none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1100" dirty="0"/>
              <a:t>27.02.2019</a:t>
            </a:r>
          </a:p>
        </p:txBody>
      </p:sp>
      <p:pic>
        <p:nvPicPr>
          <p:cNvPr id="22" name="Bild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1" t="326" r="32523" b="25909"/>
          <a:stretch/>
        </p:blipFill>
        <p:spPr>
          <a:xfrm>
            <a:off x="2452987" y="3106842"/>
            <a:ext cx="4007226" cy="3131215"/>
          </a:xfrm>
          <a:prstGeom prst="rect">
            <a:avLst/>
          </a:prstGeom>
        </p:spPr>
      </p:pic>
      <p:sp>
        <p:nvSpPr>
          <p:cNvPr id="23" name="Rechteck 22"/>
          <p:cNvSpPr/>
          <p:nvPr/>
        </p:nvSpPr>
        <p:spPr>
          <a:xfrm>
            <a:off x="190500" y="1202509"/>
            <a:ext cx="8090558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Augmentation can be achieved by disrupting the boundary layer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Longitudinal vortices cause mixing and enhanced heat transfer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Passive methods to enhance heat transfer rates </a:t>
            </a:r>
          </a:p>
          <a:p>
            <a:pPr marL="742950" lvl="1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altLang="de-DE" u="sng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Winglets</a:t>
            </a:r>
          </a:p>
        </p:txBody>
      </p:sp>
    </p:spTree>
    <p:extLst>
      <p:ext uri="{BB962C8B-B14F-4D97-AF65-F5344CB8AC3E}">
        <p14:creationId xmlns:p14="http://schemas.microsoft.com/office/powerpoint/2010/main" val="1908171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190500" y="175236"/>
            <a:ext cx="43268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Numerical approach for scientific studies</a:t>
            </a:r>
          </a:p>
        </p:txBody>
      </p:sp>
      <p:sp>
        <p:nvSpPr>
          <p:cNvPr id="18" name="Textfeld 1">
            <a:extLst>
              <a:ext uri="{FF2B5EF4-FFF2-40B4-BE49-F238E27FC236}">
                <a16:creationId xmlns:a16="http://schemas.microsoft.com/office/drawing/2014/main" id="{FAE3FE82-992A-6948-A55D-F55375D73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546850"/>
            <a:ext cx="6234249" cy="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VirtualBatteryFoam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: A multi-physics numerical solver to simulate </a:t>
            </a:r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sp>
        <p:nvSpPr>
          <p:cNvPr id="21" name="Titel 4">
            <a:extLst>
              <a:ext uri="{FF2B5EF4-FFF2-40B4-BE49-F238E27FC236}">
                <a16:creationId xmlns:a16="http://schemas.microsoft.com/office/drawing/2014/main" id="{99B64F20-7CF9-DB44-B5C4-899DD7C739E8}"/>
              </a:ext>
            </a:extLst>
          </p:cNvPr>
          <p:cNvSpPr txBox="1">
            <a:spLocks/>
          </p:cNvSpPr>
          <p:nvPr/>
        </p:nvSpPr>
        <p:spPr>
          <a:xfrm>
            <a:off x="7654834" y="6516128"/>
            <a:ext cx="1489166" cy="323231"/>
          </a:xfrm>
          <a:prstGeom prst="rect">
            <a:avLst/>
          </a:prstGeom>
        </p:spPr>
        <p:txBody>
          <a:bodyPr vert="horz" lIns="90000" tIns="72000" rIns="90000" bIns="46800" rtlCol="0" anchor="t" anchorCtr="0">
            <a:norm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1200" u="none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1100" dirty="0"/>
              <a:t>27.02.2019</a:t>
            </a:r>
          </a:p>
        </p:txBody>
      </p:sp>
      <p:sp>
        <p:nvSpPr>
          <p:cNvPr id="22" name="Rechteck 21"/>
          <p:cNvSpPr/>
          <p:nvPr/>
        </p:nvSpPr>
        <p:spPr>
          <a:xfrm>
            <a:off x="190500" y="1188177"/>
            <a:ext cx="7163458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altLang="de-DE" dirty="0" err="1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OpenFOAM</a:t>
            </a:r>
            <a:r>
              <a:rPr lang="en-GB" altLang="de-DE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				Version 4.0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Turbulence model			RANS k-𝜔-SST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Divergence schemes		second order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Solver					</a:t>
            </a:r>
            <a:r>
              <a:rPr lang="en-GB" altLang="de-DE" dirty="0" err="1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rhoSimpleFoam</a:t>
            </a:r>
            <a:endParaRPr lang="en-GB" altLang="de-DE" dirty="0">
              <a:solidFill>
                <a:srgbClr val="1322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uppierung 11"/>
          <p:cNvGrpSpPr/>
          <p:nvPr/>
        </p:nvGrpSpPr>
        <p:grpSpPr>
          <a:xfrm>
            <a:off x="2133600" y="2552700"/>
            <a:ext cx="6977529" cy="3619500"/>
            <a:chOff x="2133600" y="2552700"/>
            <a:chExt cx="6977529" cy="3619500"/>
          </a:xfrm>
        </p:grpSpPr>
        <p:grpSp>
          <p:nvGrpSpPr>
            <p:cNvPr id="24" name="Gruppierung 7"/>
            <p:cNvGrpSpPr/>
            <p:nvPr/>
          </p:nvGrpSpPr>
          <p:grpSpPr>
            <a:xfrm>
              <a:off x="3683001" y="2895600"/>
              <a:ext cx="5428128" cy="3268760"/>
              <a:chOff x="3980329" y="3531354"/>
              <a:chExt cx="5029199" cy="2927188"/>
            </a:xfrm>
          </p:grpSpPr>
          <p:pic>
            <p:nvPicPr>
              <p:cNvPr id="26" name="Bild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80329" y="3531354"/>
                <a:ext cx="5029199" cy="2665476"/>
              </a:xfrm>
              <a:prstGeom prst="rect">
                <a:avLst/>
              </a:prstGeom>
            </p:spPr>
          </p:pic>
          <p:sp>
            <p:nvSpPr>
              <p:cNvPr id="27" name="Textfeld 26"/>
              <p:cNvSpPr txBox="1"/>
              <p:nvPr/>
            </p:nvSpPr>
            <p:spPr>
              <a:xfrm>
                <a:off x="4699262" y="6210488"/>
                <a:ext cx="3591331" cy="248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GB" altLang="de-DE" sz="1200" dirty="0">
                    <a:solidFill>
                      <a:srgbClr val="13225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Semi-structured mesh of single delta winglet</a:t>
                </a:r>
              </a:p>
            </p:txBody>
          </p:sp>
        </p:grpSp>
        <p:sp>
          <p:nvSpPr>
            <p:cNvPr id="25" name="Rechteck 24"/>
            <p:cNvSpPr/>
            <p:nvPr/>
          </p:nvSpPr>
          <p:spPr>
            <a:xfrm>
              <a:off x="2133600" y="2552700"/>
              <a:ext cx="2628900" cy="36195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>
              <a:softEdge rad="393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hteck 27"/>
              <p:cNvSpPr/>
              <p:nvPr/>
            </p:nvSpPr>
            <p:spPr>
              <a:xfrm>
                <a:off x="190500" y="3060875"/>
                <a:ext cx="3606800" cy="26161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en-GB" altLang="de-DE" dirty="0">
                    <a:solidFill>
                      <a:srgbClr val="13225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6.5 M cells (single) </a:t>
                </a:r>
                <a:r>
                  <a:rPr lang="mr-IN" altLang="de-DE" dirty="0">
                    <a:solidFill>
                      <a:srgbClr val="13225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–</a:t>
                </a:r>
                <a:r>
                  <a:rPr lang="en-GB" altLang="de-DE" dirty="0">
                    <a:solidFill>
                      <a:srgbClr val="13225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21 M cells (array)</a:t>
                </a:r>
              </a:p>
              <a:p>
                <a:pPr marL="285750" indent="-285750" algn="just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en-GB" altLang="de-DE" dirty="0">
                    <a:solidFill>
                      <a:srgbClr val="13225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Resolved wall boundary layer</a:t>
                </a:r>
              </a:p>
              <a:p>
                <a:pPr marL="742950" lvl="1" indent="-285750" algn="just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en-GB" altLang="de-DE" dirty="0">
                    <a:solidFill>
                      <a:srgbClr val="13225B"/>
                    </a:solidFill>
                    <a:cs typeface="Arial" panose="020B0604020202020204" pitchFamily="34" charset="0"/>
                  </a:rPr>
                  <a:t>Max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altLang="de-DE" i="1">
                            <a:solidFill>
                              <a:srgbClr val="13225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e-DE" altLang="de-DE" i="1">
                            <a:solidFill>
                              <a:srgbClr val="13225B"/>
                            </a:solidFill>
                            <a:latin typeface="Cambria Math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de-DE" altLang="de-DE" i="1">
                            <a:solidFill>
                              <a:srgbClr val="13225B"/>
                            </a:solidFill>
                            <a:latin typeface="Cambria Math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de-DE" altLang="de-DE" i="1" smtClean="0">
                        <a:solidFill>
                          <a:srgbClr val="13225B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r>
                      <a:rPr lang="de-DE" altLang="de-DE" b="0" i="1" smtClean="0">
                        <a:solidFill>
                          <a:srgbClr val="13225B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5</m:t>
                    </m:r>
                  </m:oMath>
                </a14:m>
                <a:endParaRPr lang="en-GB" altLang="de-DE" dirty="0">
                  <a:solidFill>
                    <a:srgbClr val="13225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 algn="just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en-GB" altLang="de-DE" dirty="0">
                    <a:solidFill>
                      <a:srgbClr val="13225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Average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altLang="de-DE" i="1">
                            <a:solidFill>
                              <a:srgbClr val="13225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e-DE" altLang="de-DE" i="1">
                            <a:solidFill>
                              <a:srgbClr val="13225B"/>
                            </a:solidFill>
                            <a:latin typeface="Cambria Math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de-DE" altLang="de-DE" i="1">
                            <a:solidFill>
                              <a:srgbClr val="13225B"/>
                            </a:solidFill>
                            <a:latin typeface="Cambria Math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de-DE" altLang="de-DE" i="1" smtClean="0">
                        <a:solidFill>
                          <a:srgbClr val="13225B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&lt;</m:t>
                    </m:r>
                    <m:r>
                      <a:rPr lang="de-DE" altLang="de-DE" b="0" i="1" smtClean="0">
                        <a:solidFill>
                          <a:srgbClr val="13225B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1</m:t>
                    </m:r>
                  </m:oMath>
                </a14:m>
                <a:endParaRPr lang="en-GB" altLang="de-DE" dirty="0">
                  <a:solidFill>
                    <a:srgbClr val="13225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 algn="just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en-GB" altLang="de-DE" dirty="0">
                    <a:solidFill>
                      <a:srgbClr val="13225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Mesh independency of results proved via three different mesh densities</a:t>
                </a:r>
              </a:p>
            </p:txBody>
          </p:sp>
        </mc:Choice>
        <mc:Fallback xmlns="">
          <p:sp>
            <p:nvSpPr>
              <p:cNvPr id="28" name="Rechteck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3060875"/>
                <a:ext cx="3606800" cy="2616101"/>
              </a:xfrm>
              <a:prstGeom prst="rect">
                <a:avLst/>
              </a:prstGeom>
              <a:blipFill>
                <a:blip r:embed="rId4"/>
                <a:stretch>
                  <a:fillRect l="-1014" t="-1166" r="-1351" b="-27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0593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6">
            <a:extLst>
              <a:ext uri="{FF2B5EF4-FFF2-40B4-BE49-F238E27FC236}">
                <a16:creationId xmlns:a16="http://schemas.microsoft.com/office/drawing/2014/main" id="{959EADE3-A867-A547-8E0D-EF894F522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959" y="888305"/>
            <a:ext cx="3799047" cy="2656075"/>
          </a:xfrm>
          <a:prstGeom prst="rect">
            <a:avLst/>
          </a:prstGeom>
        </p:spPr>
      </p:pic>
      <p:sp>
        <p:nvSpPr>
          <p:cNvPr id="18" name="Textfeld 1">
            <a:extLst>
              <a:ext uri="{FF2B5EF4-FFF2-40B4-BE49-F238E27FC236}">
                <a16:creationId xmlns:a16="http://schemas.microsoft.com/office/drawing/2014/main" id="{FAE3FE82-992A-6948-A55D-F55375D73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546850"/>
            <a:ext cx="6234249" cy="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VirtualBatteryFoam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: A multi-physics numerical solver to simulate </a:t>
            </a:r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sp>
        <p:nvSpPr>
          <p:cNvPr id="5" name="Textfeld 3">
            <a:extLst>
              <a:ext uri="{FF2B5EF4-FFF2-40B4-BE49-F238E27FC236}">
                <a16:creationId xmlns:a16="http://schemas.microsoft.com/office/drawing/2014/main" id="{B43391D5-55F1-0D4B-A552-81BBA8E26C59}"/>
              </a:ext>
            </a:extLst>
          </p:cNvPr>
          <p:cNvSpPr txBox="1"/>
          <p:nvPr/>
        </p:nvSpPr>
        <p:spPr>
          <a:xfrm rot="16200000">
            <a:off x="5730099" y="2999930"/>
            <a:ext cx="64206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GB" altLang="de-DE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Zhou &amp; Q. Ye, Experimental investigations of thermal and flow characteristics of curved trapezoidal winglet type vortex generators, Applied Thermal Engineering, Vol. 37, 2012</a:t>
            </a:r>
          </a:p>
          <a:p>
            <a:endParaRPr lang="en-GB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2978BB4-2CC0-C345-BF46-01E94316C328}"/>
              </a:ext>
            </a:extLst>
          </p:cNvPr>
          <p:cNvGrpSpPr/>
          <p:nvPr/>
        </p:nvGrpSpPr>
        <p:grpSpPr>
          <a:xfrm>
            <a:off x="91580" y="847853"/>
            <a:ext cx="8447300" cy="2696527"/>
            <a:chOff x="91580" y="847853"/>
            <a:chExt cx="8447300" cy="2696527"/>
          </a:xfrm>
        </p:grpSpPr>
        <p:pic>
          <p:nvPicPr>
            <p:cNvPr id="7" name="Grafik 4">
              <a:extLst>
                <a:ext uri="{FF2B5EF4-FFF2-40B4-BE49-F238E27FC236}">
                  <a16:creationId xmlns:a16="http://schemas.microsoft.com/office/drawing/2014/main" id="{4860C22B-0554-5F4B-B622-0B0EB0A7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917" y="847853"/>
              <a:ext cx="3802802" cy="2666708"/>
            </a:xfrm>
            <a:prstGeom prst="rect">
              <a:avLst/>
            </a:prstGeom>
          </p:spPr>
        </p:pic>
        <p:grpSp>
          <p:nvGrpSpPr>
            <p:cNvPr id="8" name="Gruppierung 23">
              <a:extLst>
                <a:ext uri="{FF2B5EF4-FFF2-40B4-BE49-F238E27FC236}">
                  <a16:creationId xmlns:a16="http://schemas.microsoft.com/office/drawing/2014/main" id="{34BDF17C-E80B-E94C-B474-D77A30B26AE4}"/>
                </a:ext>
              </a:extLst>
            </p:cNvPr>
            <p:cNvGrpSpPr/>
            <p:nvPr/>
          </p:nvGrpSpPr>
          <p:grpSpPr>
            <a:xfrm>
              <a:off x="91580" y="869119"/>
              <a:ext cx="8447300" cy="2675261"/>
              <a:chOff x="1653" y="945610"/>
              <a:chExt cx="8447300" cy="2675261"/>
            </a:xfrm>
          </p:grpSpPr>
          <p:sp>
            <p:nvSpPr>
              <p:cNvPr id="9" name="Rechteck 20">
                <a:extLst>
                  <a:ext uri="{FF2B5EF4-FFF2-40B4-BE49-F238E27FC236}">
                    <a16:creationId xmlns:a16="http://schemas.microsoft.com/office/drawing/2014/main" id="{A2AA95A9-7BC0-7649-9C72-BF6718C62F9C}"/>
                  </a:ext>
                </a:extLst>
              </p:cNvPr>
              <p:cNvSpPr/>
              <p:nvPr/>
            </p:nvSpPr>
            <p:spPr>
              <a:xfrm>
                <a:off x="381558" y="945610"/>
                <a:ext cx="8067395" cy="2675261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Rechteck 16">
                <a:extLst>
                  <a:ext uri="{FF2B5EF4-FFF2-40B4-BE49-F238E27FC236}">
                    <a16:creationId xmlns:a16="http://schemas.microsoft.com/office/drawing/2014/main" id="{0DE52B0E-C604-1D43-9B07-0ACC375C0204}"/>
                  </a:ext>
                </a:extLst>
              </p:cNvPr>
              <p:cNvSpPr/>
              <p:nvPr/>
            </p:nvSpPr>
            <p:spPr>
              <a:xfrm rot="16200000">
                <a:off x="-602229" y="2030420"/>
                <a:ext cx="1515542" cy="30777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en-GB" altLang="de-DE" sz="1400" dirty="0">
                    <a:solidFill>
                      <a:srgbClr val="13225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Smooth channel</a:t>
                </a:r>
              </a:p>
            </p:txBody>
          </p:sp>
        </p:grpSp>
      </p:grpSp>
      <p:grpSp>
        <p:nvGrpSpPr>
          <p:cNvPr id="12" name="Gruppieren 9">
            <a:extLst>
              <a:ext uri="{FF2B5EF4-FFF2-40B4-BE49-F238E27FC236}">
                <a16:creationId xmlns:a16="http://schemas.microsoft.com/office/drawing/2014/main" id="{EBC730E4-6D05-D047-BA5F-02F2C5999EEB}"/>
              </a:ext>
            </a:extLst>
          </p:cNvPr>
          <p:cNvGrpSpPr/>
          <p:nvPr/>
        </p:nvGrpSpPr>
        <p:grpSpPr>
          <a:xfrm>
            <a:off x="105027" y="3720536"/>
            <a:ext cx="8433854" cy="2665419"/>
            <a:chOff x="105027" y="3720536"/>
            <a:chExt cx="8433854" cy="2665419"/>
          </a:xfrm>
        </p:grpSpPr>
        <p:pic>
          <p:nvPicPr>
            <p:cNvPr id="13" name="Grafik 7">
              <a:extLst>
                <a:ext uri="{FF2B5EF4-FFF2-40B4-BE49-F238E27FC236}">
                  <a16:creationId xmlns:a16="http://schemas.microsoft.com/office/drawing/2014/main" id="{1433E8AF-4A49-5044-8562-329CA7212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918" y="3720536"/>
              <a:ext cx="3802802" cy="2663441"/>
            </a:xfrm>
            <a:prstGeom prst="rect">
              <a:avLst/>
            </a:prstGeom>
          </p:spPr>
        </p:pic>
        <p:pic>
          <p:nvPicPr>
            <p:cNvPr id="14" name="Grafik 8">
              <a:extLst>
                <a:ext uri="{FF2B5EF4-FFF2-40B4-BE49-F238E27FC236}">
                  <a16:creationId xmlns:a16="http://schemas.microsoft.com/office/drawing/2014/main" id="{2979279A-D4DF-BC4E-BACD-FFA7D5FE8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4298" y="3740972"/>
              <a:ext cx="3693489" cy="2591213"/>
            </a:xfrm>
            <a:prstGeom prst="rect">
              <a:avLst/>
            </a:prstGeom>
          </p:spPr>
        </p:pic>
        <p:grpSp>
          <p:nvGrpSpPr>
            <p:cNvPr id="16" name="Gruppierung 25">
              <a:extLst>
                <a:ext uri="{FF2B5EF4-FFF2-40B4-BE49-F238E27FC236}">
                  <a16:creationId xmlns:a16="http://schemas.microsoft.com/office/drawing/2014/main" id="{9EAB3A94-75D6-BD49-979C-7F37B1D41225}"/>
                </a:ext>
              </a:extLst>
            </p:cNvPr>
            <p:cNvGrpSpPr/>
            <p:nvPr/>
          </p:nvGrpSpPr>
          <p:grpSpPr>
            <a:xfrm>
              <a:off x="105027" y="3740972"/>
              <a:ext cx="8433854" cy="2644983"/>
              <a:chOff x="-50456" y="3879647"/>
              <a:chExt cx="8433854" cy="2644983"/>
            </a:xfrm>
          </p:grpSpPr>
          <p:sp>
            <p:nvSpPr>
              <p:cNvPr id="19" name="Rechteck 21">
                <a:extLst>
                  <a:ext uri="{FF2B5EF4-FFF2-40B4-BE49-F238E27FC236}">
                    <a16:creationId xmlns:a16="http://schemas.microsoft.com/office/drawing/2014/main" id="{D36EBA4C-32A5-6047-8402-F9AAAE3846D4}"/>
                  </a:ext>
                </a:extLst>
              </p:cNvPr>
              <p:cNvSpPr/>
              <p:nvPr/>
            </p:nvSpPr>
            <p:spPr>
              <a:xfrm>
                <a:off x="309555" y="3879647"/>
                <a:ext cx="8073843" cy="2644983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hteck 17">
                <a:extLst>
                  <a:ext uri="{FF2B5EF4-FFF2-40B4-BE49-F238E27FC236}">
                    <a16:creationId xmlns:a16="http://schemas.microsoft.com/office/drawing/2014/main" id="{91008E6A-27F2-5C4B-8509-7CD7FBF95F57}"/>
                  </a:ext>
                </a:extLst>
              </p:cNvPr>
              <p:cNvSpPr/>
              <p:nvPr/>
            </p:nvSpPr>
            <p:spPr>
              <a:xfrm rot="16200000">
                <a:off x="-847808" y="5008570"/>
                <a:ext cx="1902481" cy="30777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GB" altLang="de-DE" sz="1400" dirty="0">
                    <a:solidFill>
                      <a:srgbClr val="13225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Channel with winglet</a:t>
                </a:r>
              </a:p>
            </p:txBody>
          </p:sp>
        </p:grpSp>
      </p:grpSp>
      <p:sp>
        <p:nvSpPr>
          <p:cNvPr id="24" name="Titel 4">
            <a:extLst>
              <a:ext uri="{FF2B5EF4-FFF2-40B4-BE49-F238E27FC236}">
                <a16:creationId xmlns:a16="http://schemas.microsoft.com/office/drawing/2014/main" id="{62E1AFC5-D641-1D42-B1B4-2C079558C306}"/>
              </a:ext>
            </a:extLst>
          </p:cNvPr>
          <p:cNvSpPr txBox="1">
            <a:spLocks/>
          </p:cNvSpPr>
          <p:nvPr/>
        </p:nvSpPr>
        <p:spPr>
          <a:xfrm>
            <a:off x="7654834" y="6516128"/>
            <a:ext cx="1489166" cy="323231"/>
          </a:xfrm>
          <a:prstGeom prst="rect">
            <a:avLst/>
          </a:prstGeom>
        </p:spPr>
        <p:txBody>
          <a:bodyPr vert="horz" lIns="90000" tIns="72000" rIns="90000" bIns="46800" rtlCol="0" anchor="t" anchorCtr="0">
            <a:norm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1200" u="none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1100" dirty="0"/>
              <a:t>27.02.2019</a:t>
            </a:r>
          </a:p>
        </p:txBody>
      </p:sp>
      <p:sp>
        <p:nvSpPr>
          <p:cNvPr id="25" name="Textfeld 1">
            <a:extLst>
              <a:ext uri="{FF2B5EF4-FFF2-40B4-BE49-F238E27FC236}">
                <a16:creationId xmlns:a16="http://schemas.microsoft.com/office/drawing/2014/main" id="{E84D0F27-AE99-CB47-A06F-0656A3A93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75236"/>
            <a:ext cx="48013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Electrolysis: Shell heat-exchanger</a:t>
            </a:r>
          </a:p>
        </p:txBody>
      </p:sp>
    </p:spTree>
    <p:extLst>
      <p:ext uri="{BB962C8B-B14F-4D97-AF65-F5344CB8AC3E}">
        <p14:creationId xmlns:p14="http://schemas.microsoft.com/office/powerpoint/2010/main" val="47661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">
            <a:extLst>
              <a:ext uri="{FF2B5EF4-FFF2-40B4-BE49-F238E27FC236}">
                <a16:creationId xmlns:a16="http://schemas.microsoft.com/office/drawing/2014/main" id="{FAE3FE82-992A-6948-A55D-F55375D73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546850"/>
            <a:ext cx="6234249" cy="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VirtualBatteryFoam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: A multi-physics numerical solver to simulate </a:t>
            </a:r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sp>
        <p:nvSpPr>
          <p:cNvPr id="9" name="Textfeld 1">
            <a:extLst>
              <a:ext uri="{FF2B5EF4-FFF2-40B4-BE49-F238E27FC236}">
                <a16:creationId xmlns:a16="http://schemas.microsoft.com/office/drawing/2014/main" id="{088DF432-9D50-4346-9D6E-E6C03BF8F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75236"/>
            <a:ext cx="48013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Electrolysis: Shell heat-exchanger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D01908C9-BE68-0144-BA23-2B38FCBDAC46}"/>
              </a:ext>
            </a:extLst>
          </p:cNvPr>
          <p:cNvSpPr txBox="1">
            <a:spLocks/>
          </p:cNvSpPr>
          <p:nvPr/>
        </p:nvSpPr>
        <p:spPr>
          <a:xfrm>
            <a:off x="7654834" y="6516128"/>
            <a:ext cx="1489166" cy="323231"/>
          </a:xfrm>
          <a:prstGeom prst="rect">
            <a:avLst/>
          </a:prstGeom>
        </p:spPr>
        <p:txBody>
          <a:bodyPr vert="horz" lIns="90000" tIns="72000" rIns="90000" bIns="46800" rtlCol="0" anchor="t" anchorCtr="0">
            <a:norm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1200" u="none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1100" dirty="0"/>
              <a:t>27.02.2019</a:t>
            </a:r>
          </a:p>
        </p:txBody>
      </p:sp>
      <p:pic>
        <p:nvPicPr>
          <p:cNvPr id="8" name="Bild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857" y="747466"/>
            <a:ext cx="4007187" cy="2842054"/>
          </a:xfrm>
          <a:prstGeom prst="rect">
            <a:avLst/>
          </a:prstGeom>
        </p:spPr>
      </p:pic>
      <p:pic>
        <p:nvPicPr>
          <p:cNvPr id="11" name="Bild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64" y="747466"/>
            <a:ext cx="4007187" cy="2842054"/>
          </a:xfrm>
          <a:prstGeom prst="rect">
            <a:avLst/>
          </a:prstGeom>
        </p:spPr>
      </p:pic>
      <p:pic>
        <p:nvPicPr>
          <p:cNvPr id="12" name="Bild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857" y="3640293"/>
            <a:ext cx="4007187" cy="2842054"/>
          </a:xfrm>
          <a:prstGeom prst="rect">
            <a:avLst/>
          </a:prstGeom>
        </p:spPr>
      </p:pic>
      <p:pic>
        <p:nvPicPr>
          <p:cNvPr id="13" name="Bild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64" y="3640291"/>
            <a:ext cx="4007187" cy="2842054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3442018" y="3640290"/>
            <a:ext cx="18008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Qualitative distribution of surface heat flux at cell walls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444788" y="733611"/>
            <a:ext cx="1800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Streamlines with temperature </a:t>
            </a:r>
            <a:r>
              <a:rPr lang="en-GB" sz="1400" dirty="0" err="1"/>
              <a:t>prolie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54667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">
            <a:extLst>
              <a:ext uri="{FF2B5EF4-FFF2-40B4-BE49-F238E27FC236}">
                <a16:creationId xmlns:a16="http://schemas.microsoft.com/office/drawing/2014/main" id="{FAE3FE82-992A-6948-A55D-F55375D73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546850"/>
            <a:ext cx="6234249" cy="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VirtualBatteryFoam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: A multi-physics numerical solver to simulate </a:t>
            </a:r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pic>
        <p:nvPicPr>
          <p:cNvPr id="5" name="Bild 6">
            <a:extLst>
              <a:ext uri="{FF2B5EF4-FFF2-40B4-BE49-F238E27FC236}">
                <a16:creationId xmlns:a16="http://schemas.microsoft.com/office/drawing/2014/main" id="{1C150FC0-7E84-F045-984B-FB39DCF03F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t="14035" r="11363" b="42105"/>
          <a:stretch/>
        </p:blipFill>
        <p:spPr>
          <a:xfrm>
            <a:off x="1260000" y="1260000"/>
            <a:ext cx="5400000" cy="45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7">
                <a:extLst>
                  <a:ext uri="{FF2B5EF4-FFF2-40B4-BE49-F238E27FC236}">
                    <a16:creationId xmlns:a16="http://schemas.microsoft.com/office/drawing/2014/main" id="{0F3FADC1-68A4-8541-9D66-F5ED9E266F02}"/>
                  </a:ext>
                </a:extLst>
              </p:cNvPr>
              <p:cNvSpPr txBox="1"/>
              <p:nvPr/>
            </p:nvSpPr>
            <p:spPr>
              <a:xfrm>
                <a:off x="6772860" y="1569311"/>
                <a:ext cx="2037224" cy="4322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de-DE" sz="1400" b="0" i="1" smtClean="0">
                              <a:latin typeface="Cambria Math" charset="0"/>
                            </a:rPr>
                            <m:t>𝑚𝑖𝑛</m:t>
                          </m:r>
                        </m:sub>
                      </m:sSub>
                      <m:r>
                        <a:rPr lang="de-DE" sz="1400" b="0" i="1" smtClean="0">
                          <a:latin typeface="Cambria Math" charset="0"/>
                        </a:rPr>
                        <m:t>=</m:t>
                      </m:r>
                      <m:r>
                        <a:rPr lang="de-DE" sz="1400" b="0" i="1" smtClean="0">
                          <a:latin typeface="Cambria Math" charset="0"/>
                        </a:rPr>
                        <m:t>0</m:t>
                      </m:r>
                      <m:r>
                        <a:rPr lang="de-DE" sz="1400" b="0" i="1" smtClean="0">
                          <a:latin typeface="Cambria Math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charset="0"/>
                        </a:rPr>
                        <m:t>0087</m:t>
                      </m:r>
                      <m:r>
                        <a:rPr lang="de-DE" sz="1400" b="0" i="1" smtClean="0">
                          <a:latin typeface="Cambria Math" charset="0"/>
                        </a:rPr>
                        <m:t> </m:t>
                      </m:r>
                      <m:f>
                        <m:fPr>
                          <m:ctrlPr>
                            <a:rPr lang="mr-IN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de-DE" sz="1400" b="0" i="1" smtClean="0">
                              <a:latin typeface="Cambria Math" charset="0"/>
                            </a:rPr>
                            <m:t>𝑠</m:t>
                          </m:r>
                        </m:den>
                      </m:f>
                      <m:r>
                        <a:rPr lang="de-DE" sz="1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⟹</m:t>
                      </m:r>
                      <m:r>
                        <a:rPr lang="de-DE" sz="1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0</m:t>
                      </m:r>
                      <m:r>
                        <a:rPr lang="de-DE" sz="1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%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6" name="Textfeld 7">
                <a:extLst>
                  <a:ext uri="{FF2B5EF4-FFF2-40B4-BE49-F238E27FC236}">
                    <a16:creationId xmlns:a16="http://schemas.microsoft.com/office/drawing/2014/main" id="{0F3FADC1-68A4-8541-9D66-F5ED9E266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2860" y="1569311"/>
                <a:ext cx="2037224" cy="432298"/>
              </a:xfrm>
              <a:prstGeom prst="rect">
                <a:avLst/>
              </a:prstGeom>
              <a:blipFill>
                <a:blip r:embed="rId4"/>
                <a:stretch>
                  <a:fillRect l="-1235" t="-2857" r="-1235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8">
                <a:extLst>
                  <a:ext uri="{FF2B5EF4-FFF2-40B4-BE49-F238E27FC236}">
                    <a16:creationId xmlns:a16="http://schemas.microsoft.com/office/drawing/2014/main" id="{271E17FB-C97B-6A4C-B038-0CFF95D4C4A1}"/>
                  </a:ext>
                </a:extLst>
              </p:cNvPr>
              <p:cNvSpPr txBox="1"/>
              <p:nvPr/>
            </p:nvSpPr>
            <p:spPr>
              <a:xfrm>
                <a:off x="6772860" y="2199311"/>
                <a:ext cx="2246321" cy="4322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de-DE" sz="1400" b="0" i="1" smtClean="0">
                              <a:latin typeface="Cambria Math" charset="0"/>
                            </a:rPr>
                            <m:t>𝑚𝑎𝑥</m:t>
                          </m:r>
                        </m:sub>
                      </m:sSub>
                      <m:r>
                        <a:rPr lang="de-DE" sz="1400" b="0" i="1" smtClean="0">
                          <a:latin typeface="Cambria Math" charset="0"/>
                        </a:rPr>
                        <m:t>=</m:t>
                      </m:r>
                      <m:r>
                        <a:rPr lang="de-DE" sz="1400" b="0" i="1" smtClean="0">
                          <a:latin typeface="Cambria Math" charset="0"/>
                        </a:rPr>
                        <m:t>0</m:t>
                      </m:r>
                      <m:r>
                        <a:rPr lang="de-DE" sz="1400" b="0" i="1" smtClean="0">
                          <a:latin typeface="Cambria Math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charset="0"/>
                        </a:rPr>
                        <m:t>0272</m:t>
                      </m:r>
                      <m:r>
                        <a:rPr lang="de-DE" sz="1400" b="0" i="1" smtClean="0">
                          <a:latin typeface="Cambria Math" charset="0"/>
                        </a:rPr>
                        <m:t> </m:t>
                      </m:r>
                      <m:f>
                        <m:fPr>
                          <m:ctrlPr>
                            <a:rPr lang="mr-IN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de-DE" sz="1400" b="0" i="1" smtClean="0">
                              <a:latin typeface="Cambria Math" charset="0"/>
                            </a:rPr>
                            <m:t>𝑠</m:t>
                          </m:r>
                        </m:den>
                      </m:f>
                      <m:r>
                        <a:rPr lang="de-DE" sz="1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⟹</m:t>
                      </m:r>
                      <m:r>
                        <a:rPr lang="de-DE" sz="1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100</m:t>
                      </m:r>
                      <m:r>
                        <a:rPr lang="de-DE" sz="1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%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7" name="Textfeld 8">
                <a:extLst>
                  <a:ext uri="{FF2B5EF4-FFF2-40B4-BE49-F238E27FC236}">
                    <a16:creationId xmlns:a16="http://schemas.microsoft.com/office/drawing/2014/main" id="{271E17FB-C97B-6A4C-B038-0CFF95D4C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2860" y="2199311"/>
                <a:ext cx="2246321" cy="432298"/>
              </a:xfrm>
              <a:prstGeom prst="rect">
                <a:avLst/>
              </a:prstGeom>
              <a:blipFill>
                <a:blip r:embed="rId5"/>
                <a:stretch>
                  <a:fillRect l="-1124" r="-1124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4">
            <a:extLst>
              <a:ext uri="{FF2B5EF4-FFF2-40B4-BE49-F238E27FC236}">
                <a16:creationId xmlns:a16="http://schemas.microsoft.com/office/drawing/2014/main" id="{D6C14E5A-7FB0-094D-836C-89F55CD093A3}"/>
              </a:ext>
            </a:extLst>
          </p:cNvPr>
          <p:cNvSpPr txBox="1"/>
          <p:nvPr/>
        </p:nvSpPr>
        <p:spPr>
          <a:xfrm>
            <a:off x="2717827" y="1113251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flux vs wall temperatures</a:t>
            </a:r>
          </a:p>
        </p:txBody>
      </p:sp>
      <p:sp>
        <p:nvSpPr>
          <p:cNvPr id="9" name="Textfeld 1">
            <a:extLst>
              <a:ext uri="{FF2B5EF4-FFF2-40B4-BE49-F238E27FC236}">
                <a16:creationId xmlns:a16="http://schemas.microsoft.com/office/drawing/2014/main" id="{4A192BA9-2B0F-F846-B3F4-F2D272DCE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75236"/>
            <a:ext cx="48013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Electrolysis: Shell heat-exchanger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A26CE4D1-E49D-C34B-8E4F-66AA83CD9B5A}"/>
              </a:ext>
            </a:extLst>
          </p:cNvPr>
          <p:cNvSpPr txBox="1">
            <a:spLocks/>
          </p:cNvSpPr>
          <p:nvPr/>
        </p:nvSpPr>
        <p:spPr>
          <a:xfrm>
            <a:off x="7654834" y="6516128"/>
            <a:ext cx="1489166" cy="323231"/>
          </a:xfrm>
          <a:prstGeom prst="rect">
            <a:avLst/>
          </a:prstGeom>
        </p:spPr>
        <p:txBody>
          <a:bodyPr vert="horz" lIns="90000" tIns="72000" rIns="90000" bIns="46800" rtlCol="0" anchor="t" anchorCtr="0">
            <a:norm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1200" u="none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1100" dirty="0"/>
              <a:t>27.02.2019</a:t>
            </a:r>
          </a:p>
        </p:txBody>
      </p:sp>
    </p:spTree>
    <p:extLst>
      <p:ext uri="{BB962C8B-B14F-4D97-AF65-F5344CB8AC3E}">
        <p14:creationId xmlns:p14="http://schemas.microsoft.com/office/powerpoint/2010/main" val="1045723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190500" y="163513"/>
            <a:ext cx="14414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Conclusions</a:t>
            </a:r>
          </a:p>
        </p:txBody>
      </p:sp>
      <p:sp>
        <p:nvSpPr>
          <p:cNvPr id="18" name="Textfeld 1">
            <a:extLst>
              <a:ext uri="{FF2B5EF4-FFF2-40B4-BE49-F238E27FC236}">
                <a16:creationId xmlns:a16="http://schemas.microsoft.com/office/drawing/2014/main" id="{FAE3FE82-992A-6948-A55D-F55375D73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546850"/>
            <a:ext cx="6234249" cy="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VirtualBatteryFoam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: A multi-physics numerical solver to simulate </a:t>
            </a:r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87903D0-EF96-CC49-9107-981965F4E67B}"/>
              </a:ext>
            </a:extLst>
          </p:cNvPr>
          <p:cNvSpPr txBox="1">
            <a:spLocks/>
          </p:cNvSpPr>
          <p:nvPr/>
        </p:nvSpPr>
        <p:spPr>
          <a:xfrm>
            <a:off x="474663" y="1199622"/>
            <a:ext cx="8039100" cy="4501267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400">
              <a:lnSpc>
                <a:spcPct val="150000"/>
              </a:lnSpc>
            </a:pPr>
            <a:r>
              <a:rPr lang="en-GB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 of the numerical solver “</a:t>
            </a:r>
            <a:r>
              <a:rPr lang="en-GB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VirtualBatteryFoam</a:t>
            </a:r>
            <a:r>
              <a:rPr lang="en-GB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presented.</a:t>
            </a:r>
          </a:p>
          <a:p>
            <a:pPr algn="just" defTabSz="914400">
              <a:lnSpc>
                <a:spcPct val="150000"/>
              </a:lnSpc>
            </a:pPr>
            <a:r>
              <a:rPr lang="en-GB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long wave instability is simulated and validated with experiments from </a:t>
            </a:r>
            <a:r>
              <a:rPr lang="en-GB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Pedchenko</a:t>
            </a:r>
            <a:r>
              <a:rPr lang="en-GB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</a:p>
          <a:p>
            <a:pPr algn="just" defTabSz="914400">
              <a:lnSpc>
                <a:spcPct val="150000"/>
              </a:lnSpc>
            </a:pPr>
            <a:r>
              <a:rPr lang="en-GB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production of CO</a:t>
            </a:r>
            <a:r>
              <a:rPr lang="en-GB" sz="1800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its dynamics comprising of coalescence, build-up and release is compared with the experimental results of Zhao et al. and was shown to be in good agreement. </a:t>
            </a:r>
          </a:p>
          <a:p>
            <a:pPr algn="just" defTabSz="914400">
              <a:lnSpc>
                <a:spcPct val="150000"/>
              </a:lnSpc>
            </a:pPr>
            <a:r>
              <a:rPr lang="en-GB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solidification model is validated with experimental results.</a:t>
            </a:r>
          </a:p>
          <a:p>
            <a:pPr algn="just" defTabSz="914400">
              <a:lnSpc>
                <a:spcPct val="150000"/>
              </a:lnSpc>
            </a:pPr>
            <a:r>
              <a:rPr lang="en-GB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Fully resolved shell heat-exchanger simulations are carried out for model reduction of cell wall cooling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9F6F230D-88E4-D942-BCEB-A5B5F76548FB}"/>
              </a:ext>
            </a:extLst>
          </p:cNvPr>
          <p:cNvSpPr txBox="1">
            <a:spLocks/>
          </p:cNvSpPr>
          <p:nvPr/>
        </p:nvSpPr>
        <p:spPr>
          <a:xfrm>
            <a:off x="7654834" y="6516128"/>
            <a:ext cx="1489166" cy="323231"/>
          </a:xfrm>
          <a:prstGeom prst="rect">
            <a:avLst/>
          </a:prstGeom>
        </p:spPr>
        <p:txBody>
          <a:bodyPr vert="horz" lIns="90000" tIns="72000" rIns="90000" bIns="46800" rtlCol="0" anchor="t" anchorCtr="0">
            <a:norm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1200" u="none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1100" dirty="0"/>
              <a:t>27.02.2019</a:t>
            </a:r>
          </a:p>
        </p:txBody>
      </p:sp>
    </p:spTree>
    <p:extLst>
      <p:ext uri="{BB962C8B-B14F-4D97-AF65-F5344CB8AC3E}">
        <p14:creationId xmlns:p14="http://schemas.microsoft.com/office/powerpoint/2010/main" val="4278867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190500" y="163513"/>
            <a:ext cx="42498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 as virtual battery</a:t>
            </a:r>
          </a:p>
        </p:txBody>
      </p:sp>
      <p:sp>
        <p:nvSpPr>
          <p:cNvPr id="18" name="Textfeld 1">
            <a:extLst>
              <a:ext uri="{FF2B5EF4-FFF2-40B4-BE49-F238E27FC236}">
                <a16:creationId xmlns:a16="http://schemas.microsoft.com/office/drawing/2014/main" id="{FAE3FE82-992A-6948-A55D-F55375D73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546850"/>
            <a:ext cx="6234249" cy="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VirtualBatteryFoam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: A multi-physics numerical solver to simulate </a:t>
            </a:r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071551-F7C4-CC41-B3A0-903CD219E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08" y="1675919"/>
            <a:ext cx="3669792" cy="25572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936F2D-8618-C647-A662-6B04D33661A7}"/>
              </a:ext>
            </a:extLst>
          </p:cNvPr>
          <p:cNvSpPr txBox="1"/>
          <p:nvPr/>
        </p:nvSpPr>
        <p:spPr>
          <a:xfrm>
            <a:off x="1393794" y="5162469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variation in </a:t>
            </a:r>
          </a:p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  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390B8D0-94C0-2142-9D93-B8746F9E60CB}"/>
              </a:ext>
            </a:extLst>
          </p:cNvPr>
          <p:cNvSpPr/>
          <p:nvPr/>
        </p:nvSpPr>
        <p:spPr>
          <a:xfrm>
            <a:off x="528660" y="5107289"/>
            <a:ext cx="598803" cy="476564"/>
          </a:xfrm>
          <a:custGeom>
            <a:avLst/>
            <a:gdLst>
              <a:gd name="connsiteX0" fmla="*/ 0 w 1647731"/>
              <a:gd name="connsiteY0" fmla="*/ 512778 h 1024380"/>
              <a:gd name="connsiteX1" fmla="*/ 380246 w 1647731"/>
              <a:gd name="connsiteY1" fmla="*/ 14837 h 1024380"/>
              <a:gd name="connsiteX2" fmla="*/ 1149790 w 1647731"/>
              <a:gd name="connsiteY2" fmla="*/ 1019772 h 1024380"/>
              <a:gd name="connsiteX3" fmla="*/ 1647731 w 1647731"/>
              <a:gd name="connsiteY3" fmla="*/ 413190 h 102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731" h="1024380">
                <a:moveTo>
                  <a:pt x="0" y="512778"/>
                </a:moveTo>
                <a:cubicBezTo>
                  <a:pt x="94307" y="221558"/>
                  <a:pt x="188614" y="-69662"/>
                  <a:pt x="380246" y="14837"/>
                </a:cubicBezTo>
                <a:cubicBezTo>
                  <a:pt x="571878" y="99336"/>
                  <a:pt x="938542" y="953380"/>
                  <a:pt x="1149790" y="1019772"/>
                </a:cubicBezTo>
                <a:cubicBezTo>
                  <a:pt x="1361038" y="1086164"/>
                  <a:pt x="1647731" y="413190"/>
                  <a:pt x="1647731" y="413190"/>
                </a:cubicBezTo>
              </a:path>
            </a:pathLst>
          </a:custGeom>
          <a:noFill/>
          <a:ln w="53975">
            <a:gradFill flip="none" rotWithShape="1">
              <a:gsLst>
                <a:gs pos="0">
                  <a:srgbClr val="FF0000"/>
                </a:gs>
                <a:gs pos="83000">
                  <a:srgbClr val="0070C0"/>
                </a:gs>
                <a:gs pos="46000">
                  <a:srgbClr val="92D050"/>
                </a:gs>
                <a:gs pos="100000">
                  <a:srgbClr val="0070C0"/>
                </a:gs>
              </a:gsLst>
              <a:lin ang="2700000" scaled="1"/>
              <a:tileRect/>
            </a:gra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3EE9ED1B-EDA7-3C4A-ACD7-79081230B2F1}"/>
              </a:ext>
            </a:extLst>
          </p:cNvPr>
          <p:cNvSpPr/>
          <p:nvPr/>
        </p:nvSpPr>
        <p:spPr>
          <a:xfrm>
            <a:off x="3841041" y="3262373"/>
            <a:ext cx="978408" cy="484632"/>
          </a:xfrm>
          <a:prstGeom prst="rightArrow">
            <a:avLst/>
          </a:prstGeom>
          <a:gradFill>
            <a:gsLst>
              <a:gs pos="0">
                <a:schemeClr val="bg1">
                  <a:tint val="90000"/>
                  <a:lumMod val="110000"/>
                </a:schemeClr>
              </a:gs>
              <a:gs pos="100000">
                <a:schemeClr val="bg1">
                  <a:shade val="64000"/>
                  <a:lumMod val="88000"/>
                </a:schemeClr>
              </a:gs>
            </a:gsLst>
            <a:lin ang="108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3426CB2E-739F-CB4A-A1C5-2515813357D5}"/>
              </a:ext>
            </a:extLst>
          </p:cNvPr>
          <p:cNvSpPr/>
          <p:nvPr/>
        </p:nvSpPr>
        <p:spPr>
          <a:xfrm>
            <a:off x="3841041" y="5076629"/>
            <a:ext cx="978408" cy="484632"/>
          </a:xfrm>
          <a:prstGeom prst="rightArrow">
            <a:avLst/>
          </a:prstGeom>
          <a:gradFill>
            <a:gsLst>
              <a:gs pos="0">
                <a:schemeClr val="bg1">
                  <a:tint val="90000"/>
                  <a:lumMod val="110000"/>
                </a:schemeClr>
              </a:gs>
              <a:gs pos="100000">
                <a:schemeClr val="bg1">
                  <a:shade val="64000"/>
                  <a:lumMod val="88000"/>
                </a:schemeClr>
              </a:gs>
            </a:gsLst>
            <a:lin ang="108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915497-B923-AE47-AD9C-E3CA3836FBD6}"/>
              </a:ext>
            </a:extLst>
          </p:cNvPr>
          <p:cNvSpPr txBox="1"/>
          <p:nvPr/>
        </p:nvSpPr>
        <p:spPr>
          <a:xfrm>
            <a:off x="5069876" y="5167012"/>
            <a:ext cx="3910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Anode to cathode distance (ACD)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Shell heat exchanger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3946939-F4A0-2041-8450-0EA8EEE7E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95" y="1675919"/>
            <a:ext cx="3669792" cy="2557272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1F1DB0-F762-5E4B-B888-436B2ECE6B7B}"/>
              </a:ext>
            </a:extLst>
          </p:cNvPr>
          <p:cNvCxnSpPr/>
          <p:nvPr/>
        </p:nvCxnSpPr>
        <p:spPr>
          <a:xfrm>
            <a:off x="7243762" y="3229200"/>
            <a:ext cx="0" cy="288000"/>
          </a:xfrm>
          <a:prstGeom prst="straightConnector1">
            <a:avLst/>
          </a:prstGeom>
          <a:ln w="254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el 4">
            <a:extLst>
              <a:ext uri="{FF2B5EF4-FFF2-40B4-BE49-F238E27FC236}">
                <a16:creationId xmlns:a16="http://schemas.microsoft.com/office/drawing/2014/main" id="{42820084-1019-CD40-95F9-06ADDB042680}"/>
              </a:ext>
            </a:extLst>
          </p:cNvPr>
          <p:cNvSpPr txBox="1">
            <a:spLocks/>
          </p:cNvSpPr>
          <p:nvPr/>
        </p:nvSpPr>
        <p:spPr>
          <a:xfrm>
            <a:off x="7654834" y="6516128"/>
            <a:ext cx="1489166" cy="323231"/>
          </a:xfrm>
          <a:prstGeom prst="rect">
            <a:avLst/>
          </a:prstGeom>
        </p:spPr>
        <p:txBody>
          <a:bodyPr vert="horz" lIns="90000" tIns="72000" rIns="90000" bIns="46800" rtlCol="0" anchor="t" anchorCtr="0">
            <a:norm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1200" u="none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1100" dirty="0"/>
              <a:t>27.02.2019</a:t>
            </a:r>
          </a:p>
        </p:txBody>
      </p:sp>
    </p:spTree>
    <p:extLst>
      <p:ext uri="{BB962C8B-B14F-4D97-AF65-F5344CB8AC3E}">
        <p14:creationId xmlns:p14="http://schemas.microsoft.com/office/powerpoint/2010/main" val="184448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4" grpId="0" animBg="1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190500" y="163513"/>
            <a:ext cx="1402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Future work</a:t>
            </a:r>
          </a:p>
        </p:txBody>
      </p:sp>
      <p:sp>
        <p:nvSpPr>
          <p:cNvPr id="18" name="Textfeld 1">
            <a:extLst>
              <a:ext uri="{FF2B5EF4-FFF2-40B4-BE49-F238E27FC236}">
                <a16:creationId xmlns:a16="http://schemas.microsoft.com/office/drawing/2014/main" id="{FAE3FE82-992A-6948-A55D-F55375D73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546850"/>
            <a:ext cx="6234249" cy="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VirtualBatteryFoam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: A multi-physics numerical solver to simulate </a:t>
            </a:r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DB9276D-F348-D846-81DA-45546896DD2E}"/>
              </a:ext>
            </a:extLst>
          </p:cNvPr>
          <p:cNvSpPr txBox="1">
            <a:spLocks/>
          </p:cNvSpPr>
          <p:nvPr/>
        </p:nvSpPr>
        <p:spPr>
          <a:xfrm>
            <a:off x="474663" y="1199623"/>
            <a:ext cx="8039100" cy="3801356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50000"/>
              </a:lnSpc>
            </a:pPr>
            <a:r>
              <a:rPr lang="en-GB" sz="1800" dirty="0">
                <a:solidFill>
                  <a:schemeClr val="tx2"/>
                </a:solidFill>
                <a:latin typeface="Arial" charset="0"/>
              </a:rPr>
              <a:t>Implement a model for transport and dissolution of alumina</a:t>
            </a:r>
          </a:p>
          <a:p>
            <a:pPr defTabSz="914400">
              <a:lnSpc>
                <a:spcPct val="150000"/>
              </a:lnSpc>
            </a:pPr>
            <a:r>
              <a:rPr lang="en-GB" sz="1800" dirty="0">
                <a:solidFill>
                  <a:schemeClr val="tx2"/>
                </a:solidFill>
                <a:latin typeface="Arial" charset="0"/>
              </a:rPr>
              <a:t>Couple heat transfer with solidification and MHD model</a:t>
            </a:r>
          </a:p>
          <a:p>
            <a:pPr defTabSz="914400">
              <a:lnSpc>
                <a:spcPct val="150000"/>
              </a:lnSpc>
            </a:pPr>
            <a:r>
              <a:rPr lang="en-GB" sz="1800" dirty="0">
                <a:solidFill>
                  <a:schemeClr val="tx2"/>
                </a:solidFill>
                <a:latin typeface="Arial" charset="0"/>
              </a:rPr>
              <a:t>Extend the solver to include magnetisation effects of the steel shell</a:t>
            </a:r>
          </a:p>
          <a:p>
            <a:pPr defTabSz="914400">
              <a:lnSpc>
                <a:spcPct val="150000"/>
              </a:lnSpc>
            </a:pPr>
            <a:r>
              <a:rPr lang="en-GB" sz="1800" dirty="0">
                <a:solidFill>
                  <a:schemeClr val="tx2"/>
                </a:solidFill>
                <a:latin typeface="Arial" charset="0"/>
              </a:rPr>
              <a:t>Validate the fully integrated model with industrial measurements.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124B4366-38D3-7445-B7D2-99A3E8547B02}"/>
              </a:ext>
            </a:extLst>
          </p:cNvPr>
          <p:cNvSpPr txBox="1">
            <a:spLocks/>
          </p:cNvSpPr>
          <p:nvPr/>
        </p:nvSpPr>
        <p:spPr>
          <a:xfrm>
            <a:off x="7654834" y="6516128"/>
            <a:ext cx="1489166" cy="323231"/>
          </a:xfrm>
          <a:prstGeom prst="rect">
            <a:avLst/>
          </a:prstGeom>
        </p:spPr>
        <p:txBody>
          <a:bodyPr vert="horz" lIns="90000" tIns="72000" rIns="90000" bIns="46800" rtlCol="0" anchor="t" anchorCtr="0">
            <a:norm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1200" u="none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1100" dirty="0"/>
              <a:t>27.02.2019</a:t>
            </a:r>
          </a:p>
        </p:txBody>
      </p:sp>
    </p:spTree>
    <p:extLst>
      <p:ext uri="{BB962C8B-B14F-4D97-AF65-F5344CB8AC3E}">
        <p14:creationId xmlns:p14="http://schemas.microsoft.com/office/powerpoint/2010/main" val="3606791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190500" y="163513"/>
            <a:ext cx="24929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sp>
        <p:nvSpPr>
          <p:cNvPr id="18" name="Textfeld 1">
            <a:extLst>
              <a:ext uri="{FF2B5EF4-FFF2-40B4-BE49-F238E27FC236}">
                <a16:creationId xmlns:a16="http://schemas.microsoft.com/office/drawing/2014/main" id="{FAE3FE82-992A-6948-A55D-F55375D73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546850"/>
            <a:ext cx="6234249" cy="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VirtualBatteryFoam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: A multi-physics numerical solver to simulate </a:t>
            </a:r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sp>
        <p:nvSpPr>
          <p:cNvPr id="5" name="Rechteck 2">
            <a:extLst>
              <a:ext uri="{FF2B5EF4-FFF2-40B4-BE49-F238E27FC236}">
                <a16:creationId xmlns:a16="http://schemas.microsoft.com/office/drawing/2014/main" id="{141DE128-5333-1342-81DE-539314A80344}"/>
              </a:ext>
            </a:extLst>
          </p:cNvPr>
          <p:cNvSpPr/>
          <p:nvPr/>
        </p:nvSpPr>
        <p:spPr>
          <a:xfrm>
            <a:off x="483031" y="777553"/>
            <a:ext cx="8360718" cy="5740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altLang="de-DE" sz="1400" b="1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Conferences </a:t>
            </a:r>
            <a:endParaRPr lang="en-US" altLang="de-DE" sz="1400" dirty="0">
              <a:solidFill>
                <a:srgbClr val="1322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1400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Nandana and U. </a:t>
            </a:r>
            <a:r>
              <a:rPr lang="en-US" sz="1400" dirty="0" err="1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Janoske</a:t>
            </a:r>
            <a:r>
              <a:rPr lang="en-US" sz="1400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Experimental and numerical study on the melting </a:t>
            </a:r>
            <a:r>
              <a:rPr lang="en-US" sz="1400" dirty="0" err="1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en-US" sz="1400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 phase change material in buoyancy driven flows, 7th European Conference on Computational Fluid Dynamics, Glasgow, </a:t>
            </a:r>
            <a:r>
              <a:rPr lang="en-US" altLang="de-DE" sz="1400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11-15 June </a:t>
            </a:r>
            <a:r>
              <a:rPr lang="en-US" sz="1400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2018.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altLang="de-DE" sz="1400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r>
              <a:rPr lang="en-US" altLang="de-DE" sz="1400" dirty="0" err="1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Gutt</a:t>
            </a:r>
            <a:r>
              <a:rPr lang="en-US" altLang="de-DE" sz="1400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V. Nandana, U. </a:t>
            </a:r>
            <a:r>
              <a:rPr lang="en-US" altLang="de-DE" sz="1400" dirty="0" err="1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Janoske</a:t>
            </a:r>
            <a:r>
              <a:rPr lang="en-US" altLang="de-DE" sz="1400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Numerical Study of Metal Pad Rolling Instability in a Simplified </a:t>
            </a:r>
            <a:r>
              <a:rPr lang="en-US" altLang="de-DE" sz="1400" dirty="0" err="1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Hall-Héroult</a:t>
            </a:r>
            <a:r>
              <a:rPr lang="en-US" altLang="de-DE" sz="1400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Cell, 7th European Conference on Computational Fluid Dynamics, Glasgow, 11-15 June 2018.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altLang="de-DE" sz="1400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Gesell, V. Nandana, U. </a:t>
            </a:r>
            <a:r>
              <a:rPr lang="en-US" altLang="de-DE" sz="1400" dirty="0" err="1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Janoske</a:t>
            </a:r>
            <a:r>
              <a:rPr lang="en-US" altLang="de-DE" sz="1400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Numerical investigation of the heat transfer characteristics of new winglet shapes in three-dimensional turbulent flows, 12th European Fluid Mechanics Conference, Vienna, Austria, 11th September 2018.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altLang="de-DE" sz="1400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Nandana, R. </a:t>
            </a:r>
            <a:r>
              <a:rPr lang="en-US" altLang="de-DE" sz="1400" dirty="0" err="1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Gutt</a:t>
            </a:r>
            <a:r>
              <a:rPr lang="en-US" altLang="de-DE" sz="1400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 </a:t>
            </a:r>
            <a:r>
              <a:rPr lang="en-US" altLang="de-DE" sz="1400" dirty="0" err="1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Cubeddu</a:t>
            </a:r>
            <a:r>
              <a:rPr lang="en-US" altLang="de-DE" sz="1400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R. </a:t>
            </a:r>
            <a:r>
              <a:rPr lang="en-US" altLang="de-DE" sz="1400" dirty="0" err="1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Duessel</a:t>
            </a:r>
            <a:r>
              <a:rPr lang="en-US" altLang="de-DE" sz="1400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U. </a:t>
            </a:r>
            <a:r>
              <a:rPr lang="en-US" altLang="de-DE" sz="1400" dirty="0" err="1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Janoske</a:t>
            </a:r>
            <a:r>
              <a:rPr lang="en-US" altLang="de-DE" sz="1400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multi-physics numerical solver to simulate the </a:t>
            </a:r>
            <a:r>
              <a:rPr lang="en-US" altLang="de-DE" sz="1400" dirty="0" err="1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aluminium</a:t>
            </a:r>
            <a:r>
              <a:rPr lang="en-US" altLang="de-DE" sz="1400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electrolysis process, ICSOBA 2018, Belem, </a:t>
            </a:r>
            <a:r>
              <a:rPr lang="en-US" altLang="de-DE" sz="1400" dirty="0" err="1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</a:t>
            </a:r>
            <a:r>
              <a:rPr lang="en-US" altLang="de-DE" sz="1400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</a:t>
            </a:r>
            <a:r>
              <a:rPr lang="en-US" altLang="de-DE" sz="1400" baseline="30000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de-DE" sz="1400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November 2018.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1400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400" dirty="0" err="1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Cubeddu</a:t>
            </a:r>
            <a:r>
              <a:rPr lang="en-US" sz="1400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V. Nandana, U. </a:t>
            </a:r>
            <a:r>
              <a:rPr lang="en-US" sz="1400" dirty="0" err="1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Janoske</a:t>
            </a:r>
            <a:r>
              <a:rPr lang="en-US" sz="1400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(2019). A numerical study of gas production and bubble dynamics in a Hall-</a:t>
            </a:r>
            <a:r>
              <a:rPr lang="en-US" sz="1400" dirty="0" err="1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Héroult</a:t>
            </a:r>
            <a:r>
              <a:rPr lang="en-US" sz="1400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reduction cell. Proceedings TMS 2019 Annual Meeting &amp; Exhibition, San Antonio, Texas, USA.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endParaRPr lang="en-US" altLang="de-DE" sz="1400" b="1" dirty="0">
              <a:solidFill>
                <a:srgbClr val="1322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en-US" altLang="de-DE" sz="1400" b="1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</a:t>
            </a:r>
            <a:endParaRPr lang="en-US" altLang="de-DE" sz="1400" dirty="0">
              <a:solidFill>
                <a:srgbClr val="1322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Nandana, U. </a:t>
            </a:r>
            <a:r>
              <a:rPr lang="en-US" sz="1400" dirty="0" err="1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Janoske</a:t>
            </a:r>
            <a:r>
              <a:rPr lang="en-US" sz="1400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Numerical study on the enhancement of heat transfer performance in a rectangular duct with new winglet shapes, Thermal Science and Engineering Progress 6 (2018) 95 – 103. </a:t>
            </a:r>
            <a:r>
              <a:rPr lang="en-US" sz="1400" dirty="0" err="1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doi:https</a:t>
            </a:r>
            <a:r>
              <a:rPr lang="en-US" sz="1400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n-US" sz="1400" dirty="0" err="1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doi.org</a:t>
            </a:r>
            <a:r>
              <a:rPr lang="en-US" sz="1400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/10.1016/j.tsep.2018.03.005.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de-DE" sz="1400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Gesell, V. Nandana, U. </a:t>
            </a:r>
            <a:r>
              <a:rPr lang="en-US" altLang="de-DE" sz="1400" dirty="0" err="1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Janoske</a:t>
            </a:r>
            <a:r>
              <a:rPr lang="en-US" altLang="de-DE" sz="1400" dirty="0">
                <a:solidFill>
                  <a:srgbClr val="132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Numerical study on the heat transfer performance and efficiency in a rectangular duct with new winglet shapes in turbulent flow, International Journal of Heat and Mass Transfer [in review].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71D0C8D2-B528-444B-BAD3-3A2C88B2D7FB}"/>
              </a:ext>
            </a:extLst>
          </p:cNvPr>
          <p:cNvSpPr txBox="1">
            <a:spLocks/>
          </p:cNvSpPr>
          <p:nvPr/>
        </p:nvSpPr>
        <p:spPr>
          <a:xfrm>
            <a:off x="7654834" y="6516128"/>
            <a:ext cx="1489166" cy="323231"/>
          </a:xfrm>
          <a:prstGeom prst="rect">
            <a:avLst/>
          </a:prstGeom>
        </p:spPr>
        <p:txBody>
          <a:bodyPr vert="horz" lIns="90000" tIns="72000" rIns="90000" bIns="46800" rtlCol="0" anchor="t" anchorCtr="0">
            <a:norm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1200" u="none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1100" dirty="0"/>
              <a:t>27.02.2019</a:t>
            </a:r>
          </a:p>
        </p:txBody>
      </p:sp>
    </p:spTree>
    <p:extLst>
      <p:ext uri="{BB962C8B-B14F-4D97-AF65-F5344CB8AC3E}">
        <p14:creationId xmlns:p14="http://schemas.microsoft.com/office/powerpoint/2010/main" val="2669775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190500" y="163513"/>
            <a:ext cx="21852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Acknowledgements</a:t>
            </a:r>
          </a:p>
        </p:txBody>
      </p:sp>
      <p:sp>
        <p:nvSpPr>
          <p:cNvPr id="18" name="Textfeld 1">
            <a:extLst>
              <a:ext uri="{FF2B5EF4-FFF2-40B4-BE49-F238E27FC236}">
                <a16:creationId xmlns:a16="http://schemas.microsoft.com/office/drawing/2014/main" id="{FAE3FE82-992A-6948-A55D-F55375D73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546850"/>
            <a:ext cx="6234249" cy="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VirtualBatteryFoam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: A multi-physics numerical solver to simulate </a:t>
            </a:r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0964B3-BB66-AC47-A947-94AD8D424E5E}"/>
              </a:ext>
            </a:extLst>
          </p:cNvPr>
          <p:cNvSpPr txBox="1"/>
          <p:nvPr/>
        </p:nvSpPr>
        <p:spPr>
          <a:xfrm>
            <a:off x="666238" y="1269537"/>
            <a:ext cx="75613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research was funded by the German Ministry of Education and Research under the project “</a:t>
            </a:r>
            <a:r>
              <a:rPr lang="en-US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SynErgie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(No. 03SFK3B1), whose support is gratefully acknowledged. </a:t>
            </a:r>
          </a:p>
          <a:p>
            <a:pPr algn="just"/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authors would also like to thank the continuous support and cooperation of TRIMET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Aluminium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SE, Essen, Germany.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Additionally, the support of European Regional Development Fund (ERFE.NRW) and the state of Nordrhein-Westfalen through the projects “</a:t>
            </a:r>
            <a:r>
              <a:rPr lang="en-US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Aluminium</a:t>
            </a:r>
            <a:r>
              <a:rPr lang="en-US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Electrolysis 4.0”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“</a:t>
            </a:r>
            <a:r>
              <a:rPr lang="en-US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FlexTherm</a:t>
            </a:r>
            <a:r>
              <a:rPr lang="en-US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gratefully acknowledged.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authors are grateful for the infrastructural support of the HPC cluster "Pleiades" at the University of Wuppertal.</a:t>
            </a:r>
            <a:endParaRPr lang="en-GB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A489CB06-6BA2-C94A-9E3F-00D66378507F}"/>
              </a:ext>
            </a:extLst>
          </p:cNvPr>
          <p:cNvSpPr txBox="1">
            <a:spLocks/>
          </p:cNvSpPr>
          <p:nvPr/>
        </p:nvSpPr>
        <p:spPr>
          <a:xfrm>
            <a:off x="7654834" y="6516128"/>
            <a:ext cx="1489166" cy="323231"/>
          </a:xfrm>
          <a:prstGeom prst="rect">
            <a:avLst/>
          </a:prstGeom>
        </p:spPr>
        <p:txBody>
          <a:bodyPr vert="horz" lIns="90000" tIns="72000" rIns="90000" bIns="46800" rtlCol="0" anchor="t" anchorCtr="0">
            <a:norm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1200" u="none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1100" dirty="0"/>
              <a:t>27.02.2019</a:t>
            </a:r>
          </a:p>
        </p:txBody>
      </p:sp>
    </p:spTree>
    <p:extLst>
      <p:ext uri="{BB962C8B-B14F-4D97-AF65-F5344CB8AC3E}">
        <p14:creationId xmlns:p14="http://schemas.microsoft.com/office/powerpoint/2010/main" val="3670839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17688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">
            <a:extLst>
              <a:ext uri="{FF2B5EF4-FFF2-40B4-BE49-F238E27FC236}">
                <a16:creationId xmlns:a16="http://schemas.microsoft.com/office/drawing/2014/main" id="{FAE3FE82-992A-6948-A55D-F55375D73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546850"/>
            <a:ext cx="6234249" cy="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VirtualBatteryFoam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: A multi-physics numerical solver to simulate </a:t>
            </a:r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sp>
        <p:nvSpPr>
          <p:cNvPr id="9" name="Textfeld 1">
            <a:extLst>
              <a:ext uri="{FF2B5EF4-FFF2-40B4-BE49-F238E27FC236}">
                <a16:creationId xmlns:a16="http://schemas.microsoft.com/office/drawing/2014/main" id="{1FFD1602-CA1D-F846-9225-47E640D6E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16" y="156751"/>
            <a:ext cx="62632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Electrolysis: mass transfer and bubble dynamics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39F3D275-CE0D-2443-8467-506E5DF28A18}"/>
              </a:ext>
            </a:extLst>
          </p:cNvPr>
          <p:cNvSpPr txBox="1">
            <a:spLocks/>
          </p:cNvSpPr>
          <p:nvPr/>
        </p:nvSpPr>
        <p:spPr>
          <a:xfrm>
            <a:off x="7483829" y="6516128"/>
            <a:ext cx="1489166" cy="323231"/>
          </a:xfrm>
          <a:prstGeom prst="rect">
            <a:avLst/>
          </a:prstGeom>
        </p:spPr>
        <p:txBody>
          <a:bodyPr vert="horz" lIns="90000" tIns="72000" rIns="90000" bIns="46800" rtlCol="0" anchor="t" anchorCtr="0">
            <a:norm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1200" u="none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1100" dirty="0"/>
              <a:t>27.02.2019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8">
                <a:extLst>
                  <a:ext uri="{FF2B5EF4-FFF2-40B4-BE49-F238E27FC236}">
                    <a16:creationId xmlns:a16="http://schemas.microsoft.com/office/drawing/2014/main" id="{0B404E98-5861-EB47-B7B8-3A2304CE081A}"/>
                  </a:ext>
                </a:extLst>
              </p:cNvPr>
              <p:cNvSpPr txBox="1"/>
              <p:nvPr/>
            </p:nvSpPr>
            <p:spPr>
              <a:xfrm>
                <a:off x="323009" y="793291"/>
                <a:ext cx="8076408" cy="297652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n-GB" dirty="0">
                    <a:solidFill>
                      <a:schemeClr val="tx2"/>
                    </a:solidFill>
                    <a:latin typeface="Arial" charset="0"/>
                  </a:rPr>
                  <a:t>Mass transfer </a:t>
                </a:r>
                <a:r>
                  <a:rPr lang="en-GB" dirty="0">
                    <a:solidFill>
                      <a:schemeClr val="tx2"/>
                    </a:solidFill>
                    <a:latin typeface="Arial" charset="0"/>
                    <a:sym typeface="Wingdings" pitchFamily="2" charset="2"/>
                  </a:rPr>
                  <a:t> </a:t>
                </a:r>
                <a:r>
                  <a:rPr lang="en-GB" b="1" dirty="0">
                    <a:solidFill>
                      <a:schemeClr val="tx2"/>
                    </a:solidFill>
                    <a:latin typeface="Arial" charset="0"/>
                    <a:sym typeface="Wingdings" pitchFamily="2" charset="2"/>
                  </a:rPr>
                  <a:t>Faraday’s law</a:t>
                </a:r>
              </a:p>
              <a:p>
                <a:pPr eaLnBrk="1" hangingPunct="1"/>
                <a:endParaRPr lang="en-GB" dirty="0">
                  <a:solidFill>
                    <a:schemeClr val="tx2"/>
                  </a:solidFill>
                  <a:latin typeface="Arial" charset="0"/>
                  <a:sym typeface="Wingdings" pitchFamily="2" charset="2"/>
                </a:endParaRPr>
              </a:p>
              <a:p>
                <a:pPr algn="ctr" eaLnBrk="1" hangingPunct="1"/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sz="20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𝑚</m:t>
                        </m:r>
                      </m:e>
                    </m:acc>
                    <m:r>
                      <a:rPr lang="en-US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𝐼</m:t>
                        </m:r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 </m:t>
                        </m:r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𝑀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1000</m:t>
                        </m:r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 </m:t>
                        </m:r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𝐹</m:t>
                        </m:r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 </m:t>
                        </m:r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GB" sz="2000" dirty="0">
                    <a:solidFill>
                      <a:schemeClr val="tx2"/>
                    </a:solidFill>
                    <a:latin typeface="Arial" charset="0"/>
                    <a:sym typeface="Wingdings" pitchFamily="2" charset="2"/>
                  </a:rPr>
                  <a:t> [kg/s]</a:t>
                </a:r>
              </a:p>
              <a:p>
                <a:pPr marL="0" indent="0" eaLnBrk="1" hangingPunct="1">
                  <a:buNone/>
                </a:pPr>
                <a:endParaRPr lang="en-GB" dirty="0">
                  <a:solidFill>
                    <a:schemeClr val="tx2"/>
                  </a:solidFill>
                  <a:latin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GB" dirty="0">
                    <a:solidFill>
                      <a:schemeClr val="tx2"/>
                    </a:solidFill>
                    <a:latin typeface="Arial" charset="0"/>
                  </a:rPr>
                  <a:t>where </a:t>
                </a:r>
              </a:p>
              <a:p>
                <a:pPr marL="0" indent="0" eaLnBrk="1" hangingPunct="1">
                  <a:spcAft>
                    <a:spcPts val="600"/>
                  </a:spcAft>
                  <a:buNone/>
                </a:pPr>
                <a:r>
                  <a:rPr lang="en-GB" dirty="0">
                    <a:solidFill>
                      <a:schemeClr val="tx2"/>
                    </a:solidFill>
                    <a:latin typeface="Arial" charset="0"/>
                  </a:rPr>
                  <a:t>I – current passing through electrode (kA)</a:t>
                </a:r>
              </a:p>
              <a:p>
                <a:pPr marL="0" indent="0" eaLnBrk="1" hangingPunct="1">
                  <a:spcAft>
                    <a:spcPts val="600"/>
                  </a:spcAft>
                  <a:buNone/>
                </a:pPr>
                <a:r>
                  <a:rPr lang="en-GB" dirty="0">
                    <a:solidFill>
                      <a:schemeClr val="tx2"/>
                    </a:solidFill>
                    <a:latin typeface="Arial" charset="0"/>
                  </a:rPr>
                  <a:t>M – molar mass of the substance (g/</a:t>
                </a:r>
                <a:r>
                  <a:rPr lang="en-GB" dirty="0" err="1">
                    <a:solidFill>
                      <a:schemeClr val="tx2"/>
                    </a:solidFill>
                    <a:latin typeface="Arial" charset="0"/>
                  </a:rPr>
                  <a:t>mol</a:t>
                </a:r>
                <a:r>
                  <a:rPr lang="en-GB" dirty="0">
                    <a:solidFill>
                      <a:schemeClr val="tx2"/>
                    </a:solidFill>
                    <a:latin typeface="Arial" charset="0"/>
                  </a:rPr>
                  <a:t>)</a:t>
                </a:r>
              </a:p>
              <a:p>
                <a:pPr marL="0" indent="0" eaLnBrk="1" hangingPunct="1">
                  <a:spcAft>
                    <a:spcPts val="600"/>
                  </a:spcAft>
                  <a:buNone/>
                </a:pPr>
                <a:r>
                  <a:rPr lang="en-GB" dirty="0">
                    <a:solidFill>
                      <a:schemeClr val="tx2"/>
                    </a:solidFill>
                    <a:latin typeface="Arial" charset="0"/>
                  </a:rPr>
                  <a:t>F – Faraday constant (C/</a:t>
                </a:r>
                <a:r>
                  <a:rPr lang="en-GB" dirty="0" err="1">
                    <a:solidFill>
                      <a:schemeClr val="tx2"/>
                    </a:solidFill>
                    <a:latin typeface="Arial" charset="0"/>
                  </a:rPr>
                  <a:t>mol</a:t>
                </a:r>
                <a:r>
                  <a:rPr lang="en-GB" dirty="0">
                    <a:solidFill>
                      <a:schemeClr val="tx2"/>
                    </a:solidFill>
                    <a:latin typeface="Arial" charset="0"/>
                  </a:rPr>
                  <a:t>)</a:t>
                </a:r>
              </a:p>
              <a:p>
                <a:pPr marL="0" indent="0" eaLnBrk="1" hangingPunct="1">
                  <a:buNone/>
                </a:pPr>
                <a:r>
                  <a:rPr lang="en-GB" dirty="0">
                    <a:solidFill>
                      <a:schemeClr val="tx2"/>
                    </a:solidFill>
                    <a:latin typeface="Arial" charset="0"/>
                  </a:rPr>
                  <a:t>Z – </a:t>
                </a:r>
                <a:r>
                  <a:rPr lang="en-GB" dirty="0" err="1">
                    <a:solidFill>
                      <a:schemeClr val="tx2"/>
                    </a:solidFill>
                    <a:latin typeface="Arial" charset="0"/>
                  </a:rPr>
                  <a:t>valency</a:t>
                </a:r>
                <a:r>
                  <a:rPr lang="en-GB" dirty="0">
                    <a:solidFill>
                      <a:schemeClr val="tx2"/>
                    </a:solidFill>
                    <a:latin typeface="Arial" charset="0"/>
                  </a:rPr>
                  <a:t> number</a:t>
                </a:r>
              </a:p>
            </p:txBody>
          </p:sp>
        </mc:Choice>
        <mc:Fallback xmlns="">
          <p:sp>
            <p:nvSpPr>
              <p:cNvPr id="11" name="Textfeld 8">
                <a:extLst>
                  <a:ext uri="{FF2B5EF4-FFF2-40B4-BE49-F238E27FC236}">
                    <a16:creationId xmlns:a16="http://schemas.microsoft.com/office/drawing/2014/main" id="{0B404E98-5861-EB47-B7B8-3A2304CE08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09" y="793291"/>
                <a:ext cx="8076408" cy="2976520"/>
              </a:xfrm>
              <a:prstGeom prst="rect">
                <a:avLst/>
              </a:prstGeom>
              <a:blipFill>
                <a:blip r:embed="rId2"/>
                <a:stretch>
                  <a:fillRect l="-679" t="-1025" b="-2459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hteck 2"/>
              <p:cNvSpPr/>
              <p:nvPr/>
            </p:nvSpPr>
            <p:spPr>
              <a:xfrm>
                <a:off x="323009" y="4198969"/>
                <a:ext cx="8076408" cy="1815882"/>
              </a:xfrm>
              <a:prstGeom prst="rect">
                <a:avLst/>
              </a:prstGeom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Electric current </a:t>
                </a:r>
                <a:r>
                  <a:rPr lang="en-US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en-US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b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Gauss`s law </a:t>
                </a:r>
              </a:p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𝛻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𝜎</m:t>
                    </m:r>
                    <m:r>
                      <m:rPr>
                        <m:sty m:val="p"/>
                      </m:rPr>
                      <a:rPr lang="el-GR" sz="20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Φ</m:t>
                    </m:r>
                    <m:r>
                      <a:rPr lang="en-US" sz="20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=0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Where 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𝜎</m:t>
                    </m:r>
                  </m:oMath>
                </a14:m>
                <a:r>
                  <a:rPr lang="en-US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the electrical conductivity (S/m) and 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Φ</m:t>
                    </m:r>
                  </m:oMath>
                </a14:m>
                <a:r>
                  <a:rPr lang="en-US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the potential drop (V)</a:t>
                </a:r>
              </a:p>
            </p:txBody>
          </p:sp>
        </mc:Choice>
        <mc:Fallback xmlns="">
          <p:sp>
            <p:nvSpPr>
              <p:cNvPr id="3" name="Rechtec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09" y="4198969"/>
                <a:ext cx="8076408" cy="1815882"/>
              </a:xfrm>
              <a:prstGeom prst="rect">
                <a:avLst/>
              </a:prstGeom>
              <a:blipFill>
                <a:blip r:embed="rId3"/>
                <a:stretch>
                  <a:fillRect l="-679" t="-2013" b="-4362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57337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96716" y="156751"/>
            <a:ext cx="62632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Electrolysis: mass transfer and bubble dynamics</a:t>
            </a:r>
          </a:p>
        </p:txBody>
      </p:sp>
      <p:sp>
        <p:nvSpPr>
          <p:cNvPr id="18" name="Textfeld 1">
            <a:extLst>
              <a:ext uri="{FF2B5EF4-FFF2-40B4-BE49-F238E27FC236}">
                <a16:creationId xmlns:a16="http://schemas.microsoft.com/office/drawing/2014/main" id="{FAE3FE82-992A-6948-A55D-F55375D73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546850"/>
            <a:ext cx="6234249" cy="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VirtualBatteryFoam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: A multi-physics numerical solver to simulate </a:t>
            </a:r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CBEF0E33-15F1-4948-9E1B-1D8D77CCE14C}"/>
              </a:ext>
            </a:extLst>
          </p:cNvPr>
          <p:cNvSpPr txBox="1">
            <a:spLocks/>
          </p:cNvSpPr>
          <p:nvPr/>
        </p:nvSpPr>
        <p:spPr>
          <a:xfrm>
            <a:off x="7654834" y="6516128"/>
            <a:ext cx="1489166" cy="323231"/>
          </a:xfrm>
          <a:prstGeom prst="rect">
            <a:avLst/>
          </a:prstGeom>
        </p:spPr>
        <p:txBody>
          <a:bodyPr vert="horz" lIns="90000" tIns="72000" rIns="90000" bIns="46800" rtlCol="0" anchor="t" anchorCtr="0">
            <a:norm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1200" u="none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1100" dirty="0"/>
              <a:t>27.02.2019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813" y="1299290"/>
            <a:ext cx="7650222" cy="500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243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">
            <a:extLst>
              <a:ext uri="{FF2B5EF4-FFF2-40B4-BE49-F238E27FC236}">
                <a16:creationId xmlns:a16="http://schemas.microsoft.com/office/drawing/2014/main" id="{FAE3FE82-992A-6948-A55D-F55375D73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546850"/>
            <a:ext cx="6234249" cy="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VirtualBatteryFoam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: A multi-physics numerical solver to simulate </a:t>
            </a:r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097FA97-2797-5D49-A617-965F3E9C343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96768" y="3014100"/>
                <a:ext cx="8388350" cy="4848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charset="0"/>
                  <a:buChar char="•"/>
                  <a:defRPr sz="2400" b="1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charset="0"/>
                  <a:buChar char="–"/>
                  <a:defRPr sz="2000" b="1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charset="0"/>
                  <a:buChar char="–"/>
                  <a:defRPr sz="16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SzPct val="120000"/>
                  <a:buFont typeface="Arial" charset="0"/>
                  <a:buChar char="•"/>
                  <a:defRPr sz="16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eaLnBrk="1" hangingPunct="1">
                  <a:buNone/>
                </a:pPr>
                <a:endParaRPr lang="en-US" sz="1800" b="0" dirty="0">
                  <a:solidFill>
                    <a:schemeClr val="tx2"/>
                  </a:solidFill>
                  <a:cs typeface="Arial" panose="020B0604020202020204" pitchFamily="34" charset="0"/>
                </a:endParaRPr>
              </a:p>
              <a:p>
                <a:pPr lvl="1" eaLnBrk="1" hangingPunct="1"/>
                <a:endParaRPr lang="en-US" sz="1800" b="0" dirty="0">
                  <a:solidFill>
                    <a:schemeClr val="tx2"/>
                  </a:solidFill>
                  <a:cs typeface="Arial" panose="020B0604020202020204" pitchFamily="34" charset="0"/>
                </a:endParaRPr>
              </a:p>
              <a:p>
                <a:pPr lvl="1" eaLnBrk="1" hangingPunct="1"/>
                <a:endParaRPr lang="en-US" sz="1800" b="0" dirty="0">
                  <a:solidFill>
                    <a:schemeClr val="tx2"/>
                  </a:solidFill>
                  <a:cs typeface="Arial" panose="020B0604020202020204" pitchFamily="34" charset="0"/>
                </a:endParaRPr>
              </a:p>
              <a:p>
                <a:pPr marL="457200" lvl="1" indent="0" eaLnBrk="1" hangingPunct="1">
                  <a:buNone/>
                </a:pPr>
                <a:endParaRPr lang="en-GB" sz="1800" i="1" dirty="0">
                  <a:solidFill>
                    <a:srgbClr val="13225B"/>
                  </a:solidFill>
                  <a:latin typeface="Cambria Math" panose="02040503050406030204" pitchFamily="18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  <a:p>
                <a:pPr marL="457200" lvl="1" indent="0" eaLnBrk="1" hangingPunct="1">
                  <a:buNone/>
                </a:pPr>
                <a:endParaRPr lang="en-US" sz="1800" b="0" dirty="0">
                  <a:solidFill>
                    <a:schemeClr val="tx2"/>
                  </a:solidFill>
                  <a:cs typeface="Arial" panose="020B0604020202020204" pitchFamily="34" charset="0"/>
                </a:endParaRPr>
              </a:p>
              <a:p>
                <a:pPr marL="0" indent="0" eaLnBrk="1" hangingPunct="1">
                  <a:buNone/>
                </a:pPr>
                <a:r>
                  <a:rPr lang="en-US" sz="1800" b="0" dirty="0">
                    <a:solidFill>
                      <a:schemeClr val="tx2"/>
                    </a:solidFill>
                    <a:cs typeface="Arial" panose="020B0604020202020204" pitchFamily="34" charset="0"/>
                  </a:rPr>
                  <a:t>Where </a:t>
                </a:r>
                <a:endParaRPr lang="en-US" sz="1800" b="0" dirty="0">
                  <a:solidFill>
                    <a:schemeClr val="tx2"/>
                  </a:solidFill>
                  <a:cs typeface="Arial" panose="020B0604020202020204" pitchFamily="34" charset="0"/>
                  <a:sym typeface="Wingdings" panose="05000000000000000000" pitchFamily="2" charset="2"/>
                </a:endParaRPr>
              </a:p>
              <a:p>
                <a:pPr marL="0" indent="0" eaLnBrk="1" hangingPunct="1">
                  <a:buNone/>
                </a:pPr>
                <a14:m>
                  <m:oMath xmlns:m="http://schemas.openxmlformats.org/officeDocument/2006/math">
                    <m:r>
                      <a:rPr lang="de-DE" sz="1800" b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𝜑𝜙</m:t>
                    </m:r>
                  </m:oMath>
                </a14:m>
                <a:r>
                  <a:rPr lang="en-GB" sz="1800" b="0" dirty="0">
                    <a:solidFill>
                      <a:schemeClr val="tx2"/>
                    </a:solidFill>
                    <a:cs typeface="Arial" panose="020B0604020202020204" pitchFamily="34" charset="0"/>
                  </a:rPr>
                  <a:t> indicates a pair of phases (e.g. electrolyte/gas)</a:t>
                </a:r>
              </a:p>
              <a:p>
                <a:pPr marL="0" indent="0" eaLnBrk="1" hangingPunct="1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</m:t>
                        </m:r>
                      </m:e>
                      <m:sub>
                        <m:r>
                          <a:rPr lang="en-GB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𝜑</m:t>
                        </m:r>
                      </m:sub>
                    </m:sSub>
                  </m:oMath>
                </a14:m>
                <a:r>
                  <a:rPr lang="en-GB" sz="1800" b="0" dirty="0">
                    <a:solidFill>
                      <a:schemeClr val="tx2"/>
                    </a:solidFill>
                    <a:cs typeface="Arial" panose="020B0604020202020204" pitchFamily="34" charset="0"/>
                  </a:rPr>
                  <a:t> represents the interface forces between phases (like: lift, drag, virtual mass, wall lubrication, etc.)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tx2"/>
                  </a:solidFill>
                  <a:cs typeface="Arial" panose="020B0604020202020204" pitchFamily="34" charset="0"/>
                </a:endParaRPr>
              </a:p>
              <a:p>
                <a:pPr marL="0" indent="0" eaLnBrk="1" hangingPunct="1">
                  <a:buNone/>
                </a:pPr>
                <a:r>
                  <a:rPr lang="en-US" sz="1800" dirty="0">
                    <a:solidFill>
                      <a:schemeClr val="tx2"/>
                    </a:solidFill>
                    <a:cs typeface="Arial" panose="020B0604020202020204" pitchFamily="34" charset="0"/>
                  </a:rPr>
                  <a:t>    </a:t>
                </a:r>
                <a:r>
                  <a:rPr lang="en-US" sz="1800" b="0" dirty="0">
                    <a:solidFill>
                      <a:schemeClr val="tx2"/>
                    </a:solidFill>
                    <a:cs typeface="Arial" panose="020B0604020202020204" pitchFamily="34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800" b="0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800" b="0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</m:oMath>
                </a14:m>
                <a:r>
                  <a:rPr lang="en-US" sz="1800" b="0" dirty="0">
                    <a:solidFill>
                      <a:schemeClr val="tx2"/>
                    </a:solidFill>
                    <a:cs typeface="Arial" panose="020B0604020202020204" pitchFamily="34" charset="0"/>
                  </a:rPr>
                  <a:t> is sum of drag, lift and virtual mass forces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097FA97-2797-5D49-A617-965F3E9C3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6768" y="3014100"/>
                <a:ext cx="8388350" cy="4848225"/>
              </a:xfrm>
              <a:prstGeom prst="rect">
                <a:avLst/>
              </a:prstGeom>
              <a:blipFill>
                <a:blip r:embed="rId2"/>
                <a:stretch>
                  <a:fillRect l="-65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1">
            <a:extLst>
              <a:ext uri="{FF2B5EF4-FFF2-40B4-BE49-F238E27FC236}">
                <a16:creationId xmlns:a16="http://schemas.microsoft.com/office/drawing/2014/main" id="{1FFD1602-CA1D-F846-9225-47E640D6E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16" y="156751"/>
            <a:ext cx="62632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Electrolysis: mass transfer and bubble dynamics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39F3D275-CE0D-2443-8467-506E5DF28A18}"/>
              </a:ext>
            </a:extLst>
          </p:cNvPr>
          <p:cNvSpPr txBox="1">
            <a:spLocks/>
          </p:cNvSpPr>
          <p:nvPr/>
        </p:nvSpPr>
        <p:spPr>
          <a:xfrm>
            <a:off x="7654834" y="6516128"/>
            <a:ext cx="1489166" cy="323231"/>
          </a:xfrm>
          <a:prstGeom prst="rect">
            <a:avLst/>
          </a:prstGeom>
        </p:spPr>
        <p:txBody>
          <a:bodyPr vert="horz" lIns="90000" tIns="72000" rIns="90000" bIns="46800" rtlCol="0" anchor="t" anchorCtr="0">
            <a:norm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1200" u="none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1100" dirty="0"/>
              <a:t>27.02.2019</a:t>
            </a:r>
          </a:p>
        </p:txBody>
      </p:sp>
      <p:sp>
        <p:nvSpPr>
          <p:cNvPr id="3" name="Rechteck 2"/>
          <p:cNvSpPr/>
          <p:nvPr/>
        </p:nvSpPr>
        <p:spPr>
          <a:xfrm>
            <a:off x="514405" y="880744"/>
            <a:ext cx="4863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>
                <a:solidFill>
                  <a:schemeClr val="tx2"/>
                </a:solidFill>
                <a:cs typeface="Arial" panose="020B0604020202020204" pitchFamily="34" charset="0"/>
              </a:rPr>
              <a:t>Multiphase fluid dynamics </a:t>
            </a:r>
            <a:r>
              <a:rPr lang="en-US" dirty="0">
                <a:solidFill>
                  <a:schemeClr val="tx2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tx2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Euler-Euler method</a:t>
            </a:r>
            <a:r>
              <a:rPr lang="en-US" b="1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DE9C1BD6-3B00-4A79-B3AF-7E330DF6D162}"/>
                  </a:ext>
                </a:extLst>
              </p:cNvPr>
              <p:cNvSpPr/>
              <p:nvPr/>
            </p:nvSpPr>
            <p:spPr>
              <a:xfrm>
                <a:off x="917154" y="2433327"/>
                <a:ext cx="7482263" cy="2534348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300"/>
                  </a:spcBef>
                  <a:spcAft>
                    <a:spcPts val="1200"/>
                  </a:spcAft>
                  <a:defRPr/>
                </a:pPr>
                <a:r>
                  <a:rPr lang="en-GB" dirty="0">
                    <a:solidFill>
                      <a:srgbClr val="13225B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Momentum equation</a:t>
                </a:r>
              </a:p>
              <a:p>
                <a:pPr fontAlgn="auto">
                  <a:spcBef>
                    <a:spcPts val="300"/>
                  </a:spcBef>
                  <a:spcAft>
                    <a:spcPts val="0"/>
                  </a:spcAft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solidFill>
                              <a:srgbClr val="13225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GB" i="1" smtClean="0">
                            <a:solidFill>
                              <a:srgbClr val="1322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𝜕</m:t>
                        </m:r>
                      </m:num>
                      <m:den>
                        <m:r>
                          <a:rPr lang="en-GB" i="1" smtClean="0">
                            <a:solidFill>
                              <a:srgbClr val="1322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𝜕</m:t>
                        </m:r>
                        <m:r>
                          <a:rPr lang="de-DE" b="0" i="1" smtClean="0">
                            <a:solidFill>
                              <a:srgbClr val="1322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de-DE" b="0" i="1" smtClean="0">
                            <a:solidFill>
                              <a:srgbClr val="13225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solidFill>
                                  <a:srgbClr val="13225B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rgbClr val="13225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𝜌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13225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𝜑</m:t>
                            </m:r>
                          </m:sub>
                        </m:sSub>
                        <m:sSub>
                          <m:sSubPr>
                            <m:ctrlPr>
                              <a:rPr lang="de-DE" b="0" i="1" smtClean="0">
                                <a:solidFill>
                                  <a:srgbClr val="13225B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rgbClr val="13225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𝛼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13225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𝜑</m:t>
                            </m:r>
                          </m:sub>
                        </m:sSub>
                        <m:sSub>
                          <m:sSubPr>
                            <m:ctrlPr>
                              <a:rPr lang="de-DE" b="0" i="1" smtClean="0">
                                <a:solidFill>
                                  <a:srgbClr val="13225B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solidFill>
                                  <a:srgbClr val="13225B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𝒖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13225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𝜑</m:t>
                            </m:r>
                          </m:sub>
                        </m:sSub>
                      </m:e>
                    </m:d>
                    <m:r>
                      <a:rPr lang="de-DE" b="0" i="0" smtClean="0">
                        <a:solidFill>
                          <a:srgbClr val="13225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+</m:t>
                    </m:r>
                    <m:r>
                      <a:rPr lang="de-DE" b="1" i="1" smtClean="0">
                        <a:solidFill>
                          <a:srgbClr val="1322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𝜵</m:t>
                    </m:r>
                    <m:r>
                      <a:rPr lang="de-DE" b="0" i="1" smtClean="0">
                        <a:solidFill>
                          <a:srgbClr val="1322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∙</m:t>
                    </m:r>
                    <m:d>
                      <m:dPr>
                        <m:ctrlPr>
                          <a:rPr lang="de-DE" i="1">
                            <a:solidFill>
                              <a:srgbClr val="13225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rgbClr val="13225B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rgbClr val="13225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𝜌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rgbClr val="13225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𝜑</m:t>
                            </m:r>
                          </m:sub>
                        </m:sSub>
                        <m:sSub>
                          <m:sSubPr>
                            <m:ctrlPr>
                              <a:rPr lang="de-DE" i="1">
                                <a:solidFill>
                                  <a:srgbClr val="13225B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rgbClr val="13225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𝛼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rgbClr val="13225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𝜑</m:t>
                            </m:r>
                          </m:sub>
                        </m:sSub>
                        <m:sSub>
                          <m:sSubPr>
                            <m:ctrlPr>
                              <a:rPr lang="de-DE" i="1">
                                <a:solidFill>
                                  <a:srgbClr val="13225B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solidFill>
                                  <a:srgbClr val="13225B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𝒖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rgbClr val="13225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𝜑</m:t>
                            </m:r>
                          </m:sub>
                        </m:sSub>
                        <m:sSub>
                          <m:sSubPr>
                            <m:ctrlPr>
                              <a:rPr lang="de-DE" i="1">
                                <a:solidFill>
                                  <a:srgbClr val="13225B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solidFill>
                                  <a:srgbClr val="13225B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𝒖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rgbClr val="13225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𝜑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solidFill>
                          <a:srgbClr val="1322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=−</m:t>
                    </m:r>
                  </m:oMath>
                </a14:m>
                <a:r>
                  <a:rPr lang="de-DE" b="1" dirty="0">
                    <a:solidFill>
                      <a:srgbClr val="13225B"/>
                    </a:solidFill>
                    <a:ea typeface="Cambria Math" panose="02040503050406030204" pitchFamily="18" charset="0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de-DE" b="1" i="1">
                        <a:solidFill>
                          <a:srgbClr val="1322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𝜵</m:t>
                    </m:r>
                    <m:r>
                      <m:rPr>
                        <m:sty m:val="p"/>
                      </m:rPr>
                      <a:rPr lang="de-DE" b="0" i="0" smtClean="0">
                        <a:solidFill>
                          <a:srgbClr val="1322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p</m:t>
                    </m:r>
                    <m:r>
                      <a:rPr lang="de-DE" b="0" i="0" smtClean="0">
                        <a:solidFill>
                          <a:srgbClr val="1322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+</m:t>
                    </m:r>
                    <m:r>
                      <a:rPr lang="de-DE" b="1" i="1">
                        <a:solidFill>
                          <a:srgbClr val="1322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𝜵</m:t>
                    </m:r>
                    <m:r>
                      <a:rPr lang="de-DE" i="1">
                        <a:solidFill>
                          <a:srgbClr val="1322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∙</m:t>
                    </m:r>
                    <m:sSub>
                      <m:sSubPr>
                        <m:ctrlPr>
                          <a:rPr lang="de-DE" i="1" smtClean="0">
                            <a:solidFill>
                              <a:srgbClr val="1322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de-DE" b="1" i="1" smtClean="0">
                            <a:solidFill>
                              <a:srgbClr val="1322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𝝉</m:t>
                        </m:r>
                      </m:e>
                      <m:sub>
                        <m:r>
                          <a:rPr lang="de-DE" i="1" smtClean="0">
                            <a:solidFill>
                              <a:srgbClr val="1322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𝜑</m:t>
                        </m:r>
                      </m:sub>
                    </m:sSub>
                    <m:r>
                      <a:rPr lang="de-DE" b="0" i="0" smtClean="0">
                        <a:solidFill>
                          <a:srgbClr val="1322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+</m:t>
                    </m:r>
                    <m:sSub>
                      <m:sSubPr>
                        <m:ctrlPr>
                          <a:rPr lang="de-DE" i="1">
                            <a:solidFill>
                              <a:srgbClr val="13225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de-DE" i="1" smtClean="0">
                                <a:solidFill>
                                  <a:srgbClr val="13225B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de-DE" i="1" smtClean="0">
                                    <a:solidFill>
                                      <a:srgbClr val="13225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  <a:sym typeface="Wingdings" panose="05000000000000000000" pitchFamily="2" charset="2"/>
                                  </a:rPr>
                                </m:ctrlPr>
                              </m:accPr>
                              <m:e>
                                <m:r>
                                  <a:rPr lang="de-DE" b="0" i="1" smtClean="0">
                                    <a:solidFill>
                                      <a:srgbClr val="13225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  <a:sym typeface="Wingdings" panose="05000000000000000000" pitchFamily="2" charset="2"/>
                                  </a:rPr>
                                  <m:t>𝑚</m:t>
                                </m:r>
                              </m:e>
                            </m:acc>
                          </m:e>
                          <m:sub>
                            <m:r>
                              <a:rPr lang="de-DE" b="0" i="1" smtClean="0">
                                <a:solidFill>
                                  <a:srgbClr val="13225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𝜑𝜙</m:t>
                            </m:r>
                          </m:sub>
                        </m:sSub>
                        <m:r>
                          <a:rPr lang="de-DE" b="1" i="1">
                            <a:solidFill>
                              <a:srgbClr val="13225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𝒖</m:t>
                        </m:r>
                      </m:e>
                      <m:sub>
                        <m:r>
                          <a:rPr lang="de-DE" i="1">
                            <a:solidFill>
                              <a:srgbClr val="1322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𝜑</m:t>
                        </m:r>
                      </m:sub>
                    </m:sSub>
                    <m:r>
                      <a:rPr lang="de-DE" b="0" i="1" smtClean="0">
                        <a:solidFill>
                          <a:srgbClr val="1322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+</m:t>
                    </m:r>
                    <m:sSub>
                      <m:sSubPr>
                        <m:ctrlPr>
                          <a:rPr lang="de-DE" b="0" i="1" smtClean="0">
                            <a:solidFill>
                              <a:srgbClr val="1322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1322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𝑀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1322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𝜑𝜙</m:t>
                        </m:r>
                      </m:sub>
                    </m:sSub>
                  </m:oMath>
                </a14:m>
                <a:endParaRPr lang="en-GB" dirty="0">
                  <a:solidFill>
                    <a:srgbClr val="13225B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  <a:p>
                <a:pPr fontAlgn="auto">
                  <a:spcBef>
                    <a:spcPts val="300"/>
                  </a:spcBef>
                  <a:spcAft>
                    <a:spcPts val="0"/>
                  </a:spcAft>
                  <a:defRPr/>
                </a:pPr>
                <a:endParaRPr lang="en-GB" dirty="0">
                  <a:solidFill>
                    <a:srgbClr val="13225B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  <a:p>
                <a:pPr algn="ctr" fontAlgn="auto">
                  <a:spcBef>
                    <a:spcPts val="300"/>
                  </a:spcBef>
                  <a:spcAft>
                    <a:spcPts val="1200"/>
                  </a:spcAft>
                  <a:defRPr/>
                </a:pPr>
                <a:r>
                  <a:rPr lang="en-GB" dirty="0">
                    <a:solidFill>
                      <a:srgbClr val="13225B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Volume Fraction conservation</a:t>
                </a:r>
              </a:p>
              <a:p>
                <a:pPr algn="ctr" fontAlgn="auto">
                  <a:spcBef>
                    <a:spcPts val="30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solidFill>
                                <a:srgbClr val="13225B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Wingdings" panose="05000000000000000000" pitchFamily="2" charset="2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rgbClr val="13225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Wingdings" panose="05000000000000000000" pitchFamily="2" charset="2"/>
                            </a:rPr>
                            <m:t>𝜕</m:t>
                          </m:r>
                        </m:num>
                        <m:den>
                          <m:r>
                            <a:rPr lang="en-GB" i="1">
                              <a:solidFill>
                                <a:srgbClr val="13225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Wingdings" panose="05000000000000000000" pitchFamily="2" charset="2"/>
                            </a:rPr>
                            <m:t>𝜕</m:t>
                          </m:r>
                          <m:r>
                            <a:rPr lang="de-DE" i="1">
                              <a:solidFill>
                                <a:srgbClr val="13225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Wingdings" panose="05000000000000000000" pitchFamily="2" charset="2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de-DE" i="1">
                              <a:solidFill>
                                <a:srgbClr val="13225B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rgbClr val="13225B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13225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Wingdings" panose="05000000000000000000" pitchFamily="2" charset="2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13225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Wingdings" panose="05000000000000000000" pitchFamily="2" charset="2"/>
                                </a:rPr>
                                <m:t>𝜑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>
                                  <a:solidFill>
                                    <a:srgbClr val="13225B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13225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Wingdings" panose="05000000000000000000" pitchFamily="2" charset="2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13225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Wingdings" panose="05000000000000000000" pitchFamily="2" charset="2"/>
                                </a:rPr>
                                <m:t>𝜑</m:t>
                              </m:r>
                            </m:sub>
                          </m:sSub>
                        </m:e>
                      </m:d>
                      <m:r>
                        <a:rPr lang="de-DE">
                          <a:solidFill>
                            <a:srgbClr val="13225B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m:t>+</m:t>
                      </m:r>
                      <m:r>
                        <a:rPr lang="de-DE" i="1">
                          <a:solidFill>
                            <a:srgbClr val="13225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m:t>𝜵</m:t>
                      </m:r>
                      <m:r>
                        <a:rPr lang="de-DE" i="1">
                          <a:solidFill>
                            <a:srgbClr val="13225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m:t>∙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13225B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rgbClr val="13225B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13225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Wingdings" panose="05000000000000000000" pitchFamily="2" charset="2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13225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Wingdings" panose="05000000000000000000" pitchFamily="2" charset="2"/>
                                </a:rPr>
                                <m:t>𝜑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>
                                  <a:solidFill>
                                    <a:srgbClr val="13225B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13225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Wingdings" panose="05000000000000000000" pitchFamily="2" charset="2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13225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Wingdings" panose="05000000000000000000" pitchFamily="2" charset="2"/>
                                </a:rPr>
                                <m:t>𝜑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>
                                  <a:solidFill>
                                    <a:srgbClr val="13225B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13225B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Wingdings" panose="05000000000000000000" pitchFamily="2" charset="2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13225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Wingdings" panose="05000000000000000000" pitchFamily="2" charset="2"/>
                                </a:rPr>
                                <m:t>𝜑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solidFill>
                            <a:srgbClr val="13225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m:t>=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13225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de-DE" i="1">
                                  <a:solidFill>
                                    <a:srgbClr val="13225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Wingdings" panose="05000000000000000000" pitchFamily="2" charset="2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13225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Wingdings" panose="05000000000000000000" pitchFamily="2" charset="2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de-DE" i="1">
                              <a:solidFill>
                                <a:srgbClr val="13225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Wingdings" panose="05000000000000000000" pitchFamily="2" charset="2"/>
                            </a:rPr>
                            <m:t>𝜑𝜙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13225B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  <a:p>
                <a:pPr algn="ctr" fontAlgn="auto">
                  <a:spcBef>
                    <a:spcPts val="30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13225B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DE9C1BD6-3B00-4A79-B3AF-7E330DF6D1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154" y="2433327"/>
                <a:ext cx="7482263" cy="2534348"/>
              </a:xfrm>
              <a:prstGeom prst="rect">
                <a:avLst/>
              </a:prstGeom>
              <a:blipFill>
                <a:blip r:embed="rId3"/>
                <a:stretch>
                  <a:fillRect t="-120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hteck 3"/>
          <p:cNvSpPr/>
          <p:nvPr/>
        </p:nvSpPr>
        <p:spPr>
          <a:xfrm>
            <a:off x="50503" y="1418641"/>
            <a:ext cx="7293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eaLnBrk="1" hangingPunct="1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2"/>
                </a:solidFill>
                <a:cs typeface="Arial" panose="020B0604020202020204" pitchFamily="34" charset="0"/>
              </a:rPr>
              <a:t>Aluminium</a:t>
            </a:r>
            <a:r>
              <a:rPr lang="en-US" dirty="0">
                <a:solidFill>
                  <a:schemeClr val="tx2"/>
                </a:solidFill>
                <a:cs typeface="Arial" panose="020B0604020202020204" pitchFamily="34" charset="0"/>
              </a:rPr>
              <a:t> and bath as continuous phase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cs typeface="Arial" panose="020B0604020202020204" pitchFamily="34" charset="0"/>
              </a:rPr>
              <a:t>Gases as dispersed phase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cs typeface="Arial" panose="020B0604020202020204" pitchFamily="34" charset="0"/>
              </a:rPr>
              <a:t>Each phase has its own mass and momentum conservation equation</a:t>
            </a:r>
          </a:p>
        </p:txBody>
      </p:sp>
    </p:spTree>
    <p:extLst>
      <p:ext uri="{BB962C8B-B14F-4D97-AF65-F5344CB8AC3E}">
        <p14:creationId xmlns:p14="http://schemas.microsoft.com/office/powerpoint/2010/main" val="387063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190500" y="163513"/>
            <a:ext cx="24929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sp>
        <p:nvSpPr>
          <p:cNvPr id="18" name="Textfeld 1">
            <a:extLst>
              <a:ext uri="{FF2B5EF4-FFF2-40B4-BE49-F238E27FC236}">
                <a16:creationId xmlns:a16="http://schemas.microsoft.com/office/drawing/2014/main" id="{FAE3FE82-992A-6948-A55D-F55375D73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546850"/>
            <a:ext cx="6234249" cy="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VirtualBatteryFoam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: A multi-physics numerical solver to simulate </a:t>
            </a:r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CAC270-FF30-DC41-B8AB-D008E3DE8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1" y="1724477"/>
            <a:ext cx="3669792" cy="25572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F7DC5-FDDE-B249-9718-D5A185B7E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96" y="1724477"/>
            <a:ext cx="3669792" cy="2557272"/>
          </a:xfrm>
          <a:prstGeom prst="rect">
            <a:avLst/>
          </a:prstGeom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6F9CE130-29FD-AD41-90D0-A6589FCE1A5B}"/>
              </a:ext>
            </a:extLst>
          </p:cNvPr>
          <p:cNvSpPr/>
          <p:nvPr/>
        </p:nvSpPr>
        <p:spPr>
          <a:xfrm>
            <a:off x="3975256" y="3186684"/>
            <a:ext cx="978408" cy="484632"/>
          </a:xfrm>
          <a:prstGeom prst="rightArrow">
            <a:avLst/>
          </a:prstGeom>
          <a:gradFill>
            <a:gsLst>
              <a:gs pos="0">
                <a:schemeClr val="bg1">
                  <a:tint val="90000"/>
                  <a:lumMod val="110000"/>
                </a:schemeClr>
              </a:gs>
              <a:gs pos="100000">
                <a:schemeClr val="bg1">
                  <a:shade val="64000"/>
                  <a:lumMod val="88000"/>
                </a:schemeClr>
              </a:gs>
            </a:gsLst>
            <a:lin ang="108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17B8B5-4927-9349-ACA3-27C73EBAB991}"/>
              </a:ext>
            </a:extLst>
          </p:cNvPr>
          <p:cNvSpPr txBox="1"/>
          <p:nvPr/>
        </p:nvSpPr>
        <p:spPr>
          <a:xfrm>
            <a:off x="1015044" y="5016312"/>
            <a:ext cx="7661072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100000">
                <a:srgbClr val="C0C0C0"/>
              </a:gs>
            </a:gsLst>
            <a:lin ang="5400000" scaled="0"/>
            <a:tileRect/>
          </a:gra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Reducing cell voltage leads to magneto-hydrodynamic instabilities!!</a:t>
            </a:r>
          </a:p>
        </p:txBody>
      </p:sp>
      <p:sp>
        <p:nvSpPr>
          <p:cNvPr id="19" name="Lightning Bolt 18">
            <a:extLst>
              <a:ext uri="{FF2B5EF4-FFF2-40B4-BE49-F238E27FC236}">
                <a16:creationId xmlns:a16="http://schemas.microsoft.com/office/drawing/2014/main" id="{A2559B80-A237-7448-8A7F-034BF7F590DF}"/>
              </a:ext>
            </a:extLst>
          </p:cNvPr>
          <p:cNvSpPr/>
          <p:nvPr/>
        </p:nvSpPr>
        <p:spPr>
          <a:xfrm>
            <a:off x="6257262" y="3213232"/>
            <a:ext cx="257175" cy="314325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feld 1">
            <a:extLst>
              <a:ext uri="{FF2B5EF4-FFF2-40B4-BE49-F238E27FC236}">
                <a16:creationId xmlns:a16="http://schemas.microsoft.com/office/drawing/2014/main" id="{ED8D5265-A9C1-4B49-867A-EC0C0A8B0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63513"/>
            <a:ext cx="42498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 as virtual battery</a:t>
            </a:r>
          </a:p>
        </p:txBody>
      </p:sp>
      <p:sp>
        <p:nvSpPr>
          <p:cNvPr id="21" name="Titel 4">
            <a:extLst>
              <a:ext uri="{FF2B5EF4-FFF2-40B4-BE49-F238E27FC236}">
                <a16:creationId xmlns:a16="http://schemas.microsoft.com/office/drawing/2014/main" id="{BBEE2C6C-E687-654C-967E-F1DBFC820AFA}"/>
              </a:ext>
            </a:extLst>
          </p:cNvPr>
          <p:cNvSpPr txBox="1">
            <a:spLocks/>
          </p:cNvSpPr>
          <p:nvPr/>
        </p:nvSpPr>
        <p:spPr>
          <a:xfrm>
            <a:off x="7654834" y="6516128"/>
            <a:ext cx="1489166" cy="323231"/>
          </a:xfrm>
          <a:prstGeom prst="rect">
            <a:avLst/>
          </a:prstGeom>
        </p:spPr>
        <p:txBody>
          <a:bodyPr vert="horz" lIns="90000" tIns="72000" rIns="90000" bIns="46800" rtlCol="0" anchor="t" anchorCtr="0">
            <a:norm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1200" u="none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1100" dirty="0"/>
              <a:t>27.02.2019</a:t>
            </a:r>
          </a:p>
        </p:txBody>
      </p:sp>
    </p:spTree>
    <p:extLst>
      <p:ext uri="{BB962C8B-B14F-4D97-AF65-F5344CB8AC3E}">
        <p14:creationId xmlns:p14="http://schemas.microsoft.com/office/powerpoint/2010/main" val="301816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190500" y="163513"/>
            <a:ext cx="45706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Electrolysis: A complex problem</a:t>
            </a:r>
          </a:p>
        </p:txBody>
      </p:sp>
      <p:sp>
        <p:nvSpPr>
          <p:cNvPr id="18" name="Textfeld 1">
            <a:extLst>
              <a:ext uri="{FF2B5EF4-FFF2-40B4-BE49-F238E27FC236}">
                <a16:creationId xmlns:a16="http://schemas.microsoft.com/office/drawing/2014/main" id="{FAE3FE82-992A-6948-A55D-F55375D73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546850"/>
            <a:ext cx="6234249" cy="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VirtualBatteryFoam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: A multi-physics numerical solver to simulate </a:t>
            </a:r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80B696B-9327-5042-8D7B-A4150A7F8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673" y="1476429"/>
            <a:ext cx="7076654" cy="4126837"/>
          </a:xfrm>
          <a:prstGeom prst="rect">
            <a:avLst/>
          </a:prstGeom>
        </p:spPr>
      </p:pic>
      <p:sp>
        <p:nvSpPr>
          <p:cNvPr id="31" name="Titel 4">
            <a:extLst>
              <a:ext uri="{FF2B5EF4-FFF2-40B4-BE49-F238E27FC236}">
                <a16:creationId xmlns:a16="http://schemas.microsoft.com/office/drawing/2014/main" id="{3AD2E7CF-9481-C246-BE22-EFFA9ED2C55F}"/>
              </a:ext>
            </a:extLst>
          </p:cNvPr>
          <p:cNvSpPr txBox="1">
            <a:spLocks/>
          </p:cNvSpPr>
          <p:nvPr/>
        </p:nvSpPr>
        <p:spPr>
          <a:xfrm>
            <a:off x="7654834" y="6516128"/>
            <a:ext cx="1489166" cy="323231"/>
          </a:xfrm>
          <a:prstGeom prst="rect">
            <a:avLst/>
          </a:prstGeom>
        </p:spPr>
        <p:txBody>
          <a:bodyPr vert="horz" lIns="90000" tIns="72000" rIns="90000" bIns="46800" rtlCol="0" anchor="t" anchorCtr="0">
            <a:norm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1200" u="none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1100" dirty="0"/>
              <a:t>27.02.2019</a:t>
            </a:r>
          </a:p>
        </p:txBody>
      </p:sp>
    </p:spTree>
    <p:extLst>
      <p:ext uri="{BB962C8B-B14F-4D97-AF65-F5344CB8AC3E}">
        <p14:creationId xmlns:p14="http://schemas.microsoft.com/office/powerpoint/2010/main" val="1836031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190500" y="163513"/>
            <a:ext cx="24929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sp>
        <p:nvSpPr>
          <p:cNvPr id="18" name="Textfeld 1">
            <a:extLst>
              <a:ext uri="{FF2B5EF4-FFF2-40B4-BE49-F238E27FC236}">
                <a16:creationId xmlns:a16="http://schemas.microsoft.com/office/drawing/2014/main" id="{FAE3FE82-992A-6948-A55D-F55375D73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546850"/>
            <a:ext cx="6234249" cy="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VirtualBatteryFoam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: A multi-physics numerical solver to simulate </a:t>
            </a:r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A81140-BC9D-4C49-903A-746B6BF7E4DD}"/>
              </a:ext>
            </a:extLst>
          </p:cNvPr>
          <p:cNvSpPr txBox="1"/>
          <p:nvPr/>
        </p:nvSpPr>
        <p:spPr>
          <a:xfrm>
            <a:off x="6248471" y="1149200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Magnetohydrodynamics</a:t>
            </a:r>
          </a:p>
        </p:txBody>
      </p:sp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32069F23-A559-384A-867C-769129B58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8341" y="2450951"/>
            <a:ext cx="2424445" cy="169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CB46F2-F6B8-A342-AF14-44898D740A21}"/>
              </a:ext>
            </a:extLst>
          </p:cNvPr>
          <p:cNvSpPr txBox="1"/>
          <p:nvPr/>
        </p:nvSpPr>
        <p:spPr>
          <a:xfrm>
            <a:off x="739344" y="1185410"/>
            <a:ext cx="299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Bubble dynamics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B99968-52D1-6543-AE52-80CDEBE7E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55" y="1561849"/>
            <a:ext cx="1976074" cy="11683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51D6C23-12BB-4143-B03E-002F29C803FE}"/>
              </a:ext>
            </a:extLst>
          </p:cNvPr>
          <p:cNvSpPr txBox="1"/>
          <p:nvPr/>
        </p:nvSpPr>
        <p:spPr>
          <a:xfrm>
            <a:off x="2024266" y="5781736"/>
            <a:ext cx="5128776" cy="400110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100000">
                <a:srgbClr val="C0C0C0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VirtualBatteryFoam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multi-physics tool</a:t>
            </a:r>
          </a:p>
        </p:txBody>
      </p:sp>
      <p:sp>
        <p:nvSpPr>
          <p:cNvPr id="20" name="Up Arrow 19">
            <a:extLst>
              <a:ext uri="{FF2B5EF4-FFF2-40B4-BE49-F238E27FC236}">
                <a16:creationId xmlns:a16="http://schemas.microsoft.com/office/drawing/2014/main" id="{DC275985-FBB2-3D42-A696-FFFF21821BEA}"/>
              </a:ext>
            </a:extLst>
          </p:cNvPr>
          <p:cNvSpPr/>
          <p:nvPr/>
        </p:nvSpPr>
        <p:spPr bwMode="auto">
          <a:xfrm rot="2755035">
            <a:off x="3031288" y="4036126"/>
            <a:ext cx="431374" cy="490648"/>
          </a:xfrm>
          <a:prstGeom prst="upArrow">
            <a:avLst/>
          </a:prstGeom>
          <a:solidFill>
            <a:schemeClr val="accent2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21" name="Up Arrow 20">
            <a:extLst>
              <a:ext uri="{FF2B5EF4-FFF2-40B4-BE49-F238E27FC236}">
                <a16:creationId xmlns:a16="http://schemas.microsoft.com/office/drawing/2014/main" id="{BF68E29D-D908-3049-9D39-9389BDCF7B75}"/>
              </a:ext>
            </a:extLst>
          </p:cNvPr>
          <p:cNvSpPr/>
          <p:nvPr/>
        </p:nvSpPr>
        <p:spPr bwMode="auto">
          <a:xfrm rot="18900335">
            <a:off x="5627239" y="4124745"/>
            <a:ext cx="431374" cy="490648"/>
          </a:xfrm>
          <a:prstGeom prst="upArrow">
            <a:avLst/>
          </a:prstGeom>
          <a:solidFill>
            <a:schemeClr val="accent2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1F4314E-03BC-FB4F-9506-FEB2DA3D23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" b="-2628"/>
          <a:stretch/>
        </p:blipFill>
        <p:spPr>
          <a:xfrm>
            <a:off x="6248471" y="3957069"/>
            <a:ext cx="1912825" cy="138455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4CF25D0-5A93-A64E-BC8E-D9884A3EF153}"/>
              </a:ext>
            </a:extLst>
          </p:cNvPr>
          <p:cNvSpPr txBox="1"/>
          <p:nvPr/>
        </p:nvSpPr>
        <p:spPr>
          <a:xfrm>
            <a:off x="6551560" y="3586511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Thermoelectric</a:t>
            </a:r>
          </a:p>
        </p:txBody>
      </p:sp>
      <p:sp>
        <p:nvSpPr>
          <p:cNvPr id="24" name="Up Arrow 23">
            <a:extLst>
              <a:ext uri="{FF2B5EF4-FFF2-40B4-BE49-F238E27FC236}">
                <a16:creationId xmlns:a16="http://schemas.microsoft.com/office/drawing/2014/main" id="{FC86CF76-8871-604C-8A71-94DC1F0EF17F}"/>
              </a:ext>
            </a:extLst>
          </p:cNvPr>
          <p:cNvSpPr/>
          <p:nvPr/>
        </p:nvSpPr>
        <p:spPr bwMode="auto">
          <a:xfrm rot="8107341">
            <a:off x="2972936" y="2184249"/>
            <a:ext cx="431374" cy="490648"/>
          </a:xfrm>
          <a:prstGeom prst="upArrow">
            <a:avLst/>
          </a:prstGeom>
          <a:solidFill>
            <a:schemeClr val="accent2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25" name="Up Arrow 24">
            <a:extLst>
              <a:ext uri="{FF2B5EF4-FFF2-40B4-BE49-F238E27FC236}">
                <a16:creationId xmlns:a16="http://schemas.microsoft.com/office/drawing/2014/main" id="{711F29C1-EAA6-B341-BA7C-8D427216CAD4}"/>
              </a:ext>
            </a:extLst>
          </p:cNvPr>
          <p:cNvSpPr/>
          <p:nvPr/>
        </p:nvSpPr>
        <p:spPr bwMode="auto">
          <a:xfrm rot="13497979">
            <a:off x="5539927" y="2000949"/>
            <a:ext cx="431374" cy="490648"/>
          </a:xfrm>
          <a:prstGeom prst="upArrow">
            <a:avLst/>
          </a:prstGeom>
          <a:solidFill>
            <a:schemeClr val="accent2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D49999-EF6C-8940-B1C4-7D60BFECC11D}"/>
              </a:ext>
            </a:extLst>
          </p:cNvPr>
          <p:cNvSpPr txBox="1"/>
          <p:nvPr/>
        </p:nvSpPr>
        <p:spPr>
          <a:xfrm>
            <a:off x="668581" y="3586511"/>
            <a:ext cx="235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Turbulent heat transfer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03ED6B4-FE2E-424B-B73A-629DF72A57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2042"/>
          <a:stretch/>
        </p:blipFill>
        <p:spPr>
          <a:xfrm>
            <a:off x="1105155" y="4090174"/>
            <a:ext cx="1838223" cy="1230352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76D7A086-8299-B541-AF42-7F298F69A404}"/>
              </a:ext>
            </a:extLst>
          </p:cNvPr>
          <p:cNvSpPr/>
          <p:nvPr/>
        </p:nvSpPr>
        <p:spPr bwMode="auto">
          <a:xfrm>
            <a:off x="3425872" y="2230959"/>
            <a:ext cx="2478859" cy="2300818"/>
          </a:xfrm>
          <a:prstGeom prst="ellipse">
            <a:avLst/>
          </a:prstGeom>
          <a:noFill/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A7AA077-6066-1F45-A221-024C63B854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" t="26290" r="3298" b="17435"/>
          <a:stretch/>
        </p:blipFill>
        <p:spPr>
          <a:xfrm>
            <a:off x="6142938" y="1561849"/>
            <a:ext cx="2256516" cy="1039185"/>
          </a:xfrm>
          <a:prstGeom prst="rect">
            <a:avLst/>
          </a:prstGeom>
        </p:spPr>
      </p:pic>
      <p:sp>
        <p:nvSpPr>
          <p:cNvPr id="30" name="Titel 4">
            <a:extLst>
              <a:ext uri="{FF2B5EF4-FFF2-40B4-BE49-F238E27FC236}">
                <a16:creationId xmlns:a16="http://schemas.microsoft.com/office/drawing/2014/main" id="{ECEC0DFE-2E9E-0D44-8F6F-1ED663E04091}"/>
              </a:ext>
            </a:extLst>
          </p:cNvPr>
          <p:cNvSpPr txBox="1">
            <a:spLocks/>
          </p:cNvSpPr>
          <p:nvPr/>
        </p:nvSpPr>
        <p:spPr>
          <a:xfrm>
            <a:off x="7654834" y="6516128"/>
            <a:ext cx="1489166" cy="323231"/>
          </a:xfrm>
          <a:prstGeom prst="rect">
            <a:avLst/>
          </a:prstGeom>
        </p:spPr>
        <p:txBody>
          <a:bodyPr vert="horz" lIns="90000" tIns="72000" rIns="90000" bIns="46800" rtlCol="0" anchor="t" anchorCtr="0">
            <a:norm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1200" u="none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1100" dirty="0"/>
              <a:t>27.02.2019</a:t>
            </a:r>
          </a:p>
        </p:txBody>
      </p:sp>
    </p:spTree>
    <p:extLst>
      <p:ext uri="{BB962C8B-B14F-4D97-AF65-F5344CB8AC3E}">
        <p14:creationId xmlns:p14="http://schemas.microsoft.com/office/powerpoint/2010/main" val="2099942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190500" y="163513"/>
            <a:ext cx="50706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Electrolysis: Magnetohydrodynamics</a:t>
            </a:r>
          </a:p>
        </p:txBody>
      </p:sp>
      <p:sp>
        <p:nvSpPr>
          <p:cNvPr id="18" name="Textfeld 1">
            <a:extLst>
              <a:ext uri="{FF2B5EF4-FFF2-40B4-BE49-F238E27FC236}">
                <a16:creationId xmlns:a16="http://schemas.microsoft.com/office/drawing/2014/main" id="{FAE3FE82-992A-6948-A55D-F55375D73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546850"/>
            <a:ext cx="6234249" cy="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VirtualBatteryFoam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: A multi-physics numerical solver to simulate </a:t>
            </a:r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sp>
        <p:nvSpPr>
          <p:cNvPr id="5" name="Rechteck 2">
            <a:extLst>
              <a:ext uri="{FF2B5EF4-FFF2-40B4-BE49-F238E27FC236}">
                <a16:creationId xmlns:a16="http://schemas.microsoft.com/office/drawing/2014/main" id="{9D03AAFB-4597-CE4B-8107-60C79E2E233B}"/>
              </a:ext>
            </a:extLst>
          </p:cNvPr>
          <p:cNvSpPr/>
          <p:nvPr/>
        </p:nvSpPr>
        <p:spPr>
          <a:xfrm>
            <a:off x="190501" y="944328"/>
            <a:ext cx="5222884" cy="259551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alt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 Pad Rolling</a:t>
            </a:r>
          </a:p>
          <a:p>
            <a:pPr algn="just">
              <a:spcBef>
                <a:spcPts val="600"/>
              </a:spcBef>
            </a:pPr>
            <a:endParaRPr lang="en-US" altLang="de-DE" b="1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takes the least resistance path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 component of current reacts with vertical magnetic field to produce Lorentz force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interface begins to rotate</a:t>
            </a:r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EFDD8DE7-3C5B-0E48-8E42-4BA33AC20A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12" t="-1669" r="56908" b="1669"/>
          <a:stretch/>
        </p:blipFill>
        <p:spPr>
          <a:xfrm>
            <a:off x="651406" y="3858062"/>
            <a:ext cx="2369889" cy="230647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28FCF81-597D-4342-83CB-68EBF2829B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87" r="712" b="2174"/>
          <a:stretch/>
        </p:blipFill>
        <p:spPr>
          <a:xfrm>
            <a:off x="3021295" y="3858062"/>
            <a:ext cx="2645501" cy="2256344"/>
          </a:xfrm>
          <a:prstGeom prst="rect">
            <a:avLst/>
          </a:prstGeom>
        </p:spPr>
      </p:pic>
      <p:pic>
        <p:nvPicPr>
          <p:cNvPr id="8" name="5mul_base_long">
            <a:hlinkClick r:id="" action="ppaction://media"/>
            <a:extLst>
              <a:ext uri="{FF2B5EF4-FFF2-40B4-BE49-F238E27FC236}">
                <a16:creationId xmlns:a16="http://schemas.microsoft.com/office/drawing/2014/main" id="{7C1269EE-F515-D94B-ADE4-E03FBBB6F6A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428" end="2034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3384" y="1407523"/>
            <a:ext cx="3730616" cy="2740966"/>
          </a:xfrm>
          <a:prstGeom prst="rect">
            <a:avLst/>
          </a:prstGeom>
        </p:spPr>
      </p:pic>
      <p:sp>
        <p:nvSpPr>
          <p:cNvPr id="9" name="Titel 4">
            <a:extLst>
              <a:ext uri="{FF2B5EF4-FFF2-40B4-BE49-F238E27FC236}">
                <a16:creationId xmlns:a16="http://schemas.microsoft.com/office/drawing/2014/main" id="{1E69F039-F5F3-7B4D-9909-8B9A4703D0C2}"/>
              </a:ext>
            </a:extLst>
          </p:cNvPr>
          <p:cNvSpPr txBox="1">
            <a:spLocks/>
          </p:cNvSpPr>
          <p:nvPr/>
        </p:nvSpPr>
        <p:spPr>
          <a:xfrm>
            <a:off x="7654834" y="6516128"/>
            <a:ext cx="1489166" cy="323231"/>
          </a:xfrm>
          <a:prstGeom prst="rect">
            <a:avLst/>
          </a:prstGeom>
        </p:spPr>
        <p:txBody>
          <a:bodyPr vert="horz" lIns="90000" tIns="72000" rIns="90000" bIns="46800" rtlCol="0" anchor="t" anchorCtr="0">
            <a:norm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1200" u="none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1100" dirty="0"/>
              <a:t>27.02.2019</a:t>
            </a:r>
          </a:p>
        </p:txBody>
      </p:sp>
    </p:spTree>
    <p:extLst>
      <p:ext uri="{BB962C8B-B14F-4D97-AF65-F5344CB8AC3E}">
        <p14:creationId xmlns:p14="http://schemas.microsoft.com/office/powerpoint/2010/main" val="67957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">
            <a:extLst>
              <a:ext uri="{FF2B5EF4-FFF2-40B4-BE49-F238E27FC236}">
                <a16:creationId xmlns:a16="http://schemas.microsoft.com/office/drawing/2014/main" id="{FAE3FE82-992A-6948-A55D-F55375D73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546850"/>
            <a:ext cx="6234249" cy="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VirtualBatteryFoam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: A multi-physics numerical solver to simulate </a:t>
            </a:r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Diagramm 2">
                <a:extLst>
                  <a:ext uri="{FF2B5EF4-FFF2-40B4-BE49-F238E27FC236}">
                    <a16:creationId xmlns:a16="http://schemas.microsoft.com/office/drawing/2014/main" id="{693DB4F1-C35A-C94D-A36E-C759B64E91B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443654500"/>
                  </p:ext>
                </p:extLst>
              </p:nvPr>
            </p:nvGraphicFramePr>
            <p:xfrm>
              <a:off x="381699" y="824218"/>
              <a:ext cx="8380602" cy="539202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5" name="Diagramm 2">
                <a:extLst>
                  <a:ext uri="{FF2B5EF4-FFF2-40B4-BE49-F238E27FC236}">
                    <a16:creationId xmlns:a16="http://schemas.microsoft.com/office/drawing/2014/main" id="{693DB4F1-C35A-C94D-A36E-C759B64E91B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443654500"/>
                  </p:ext>
                </p:extLst>
              </p:nvPr>
            </p:nvGraphicFramePr>
            <p:xfrm>
              <a:off x="381699" y="824218"/>
              <a:ext cx="8380602" cy="539202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6" name="Textfeld 1">
            <a:extLst>
              <a:ext uri="{FF2B5EF4-FFF2-40B4-BE49-F238E27FC236}">
                <a16:creationId xmlns:a16="http://schemas.microsoft.com/office/drawing/2014/main" id="{4EA5AFA6-3C2C-AB41-ADAA-B4A04388B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63513"/>
            <a:ext cx="50706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Electrolysis: Magnetohydrodynamics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519C031-8F76-A246-BC0E-25B87A183F97}"/>
              </a:ext>
            </a:extLst>
          </p:cNvPr>
          <p:cNvSpPr txBox="1">
            <a:spLocks/>
          </p:cNvSpPr>
          <p:nvPr/>
        </p:nvSpPr>
        <p:spPr>
          <a:xfrm>
            <a:off x="7654834" y="6516128"/>
            <a:ext cx="1489166" cy="323231"/>
          </a:xfrm>
          <a:prstGeom prst="rect">
            <a:avLst/>
          </a:prstGeom>
        </p:spPr>
        <p:txBody>
          <a:bodyPr vert="horz" lIns="90000" tIns="72000" rIns="90000" bIns="46800" rtlCol="0" anchor="t" anchorCtr="0">
            <a:norm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1200" u="none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1100" dirty="0"/>
              <a:t>27.02.2019</a:t>
            </a:r>
          </a:p>
        </p:txBody>
      </p:sp>
    </p:spTree>
    <p:extLst>
      <p:ext uri="{BB962C8B-B14F-4D97-AF65-F5344CB8AC3E}">
        <p14:creationId xmlns:p14="http://schemas.microsoft.com/office/powerpoint/2010/main" val="1895866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">
            <a:extLst>
              <a:ext uri="{FF2B5EF4-FFF2-40B4-BE49-F238E27FC236}">
                <a16:creationId xmlns:a16="http://schemas.microsoft.com/office/drawing/2014/main" id="{FAE3FE82-992A-6948-A55D-F55375D73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546850"/>
            <a:ext cx="6234249" cy="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VirtualBatteryFoam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: A multi-physics numerical solver to simulate </a:t>
            </a:r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</a:t>
            </a:r>
          </a:p>
        </p:txBody>
      </p:sp>
      <p:pic>
        <p:nvPicPr>
          <p:cNvPr id="5" name="Grafik 3">
            <a:extLst>
              <a:ext uri="{FF2B5EF4-FFF2-40B4-BE49-F238E27FC236}">
                <a16:creationId xmlns:a16="http://schemas.microsoft.com/office/drawing/2014/main" id="{0A9822C6-B780-7B4D-85A1-14D11A81E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336" y="1529265"/>
            <a:ext cx="4693327" cy="2947685"/>
          </a:xfrm>
          <a:prstGeom prst="rect">
            <a:avLst/>
          </a:prstGeom>
        </p:spPr>
      </p:pic>
      <p:sp>
        <p:nvSpPr>
          <p:cNvPr id="6" name="Rechteck 7">
            <a:extLst>
              <a:ext uri="{FF2B5EF4-FFF2-40B4-BE49-F238E27FC236}">
                <a16:creationId xmlns:a16="http://schemas.microsoft.com/office/drawing/2014/main" id="{E5C9DF23-0DFD-4B47-A1D9-C430B2D41F68}"/>
              </a:ext>
            </a:extLst>
          </p:cNvPr>
          <p:cNvSpPr/>
          <p:nvPr/>
        </p:nvSpPr>
        <p:spPr>
          <a:xfrm>
            <a:off x="323851" y="5478229"/>
            <a:ext cx="8402360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spcBef>
                <a:spcPts val="600"/>
              </a:spcBef>
            </a:pPr>
            <a:r>
              <a:rPr lang="de-DE" alt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Side </a:t>
            </a:r>
            <a:r>
              <a:rPr lang="de-DE" alt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walls</a:t>
            </a:r>
            <a:r>
              <a:rPr lang="de-DE" alt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2: </a:t>
            </a:r>
            <a:r>
              <a:rPr lang="de-DE" alt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Copper</a:t>
            </a:r>
            <a:r>
              <a:rPr lang="de-DE" alt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anode</a:t>
            </a:r>
            <a:r>
              <a:rPr lang="de-DE" alt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</a:t>
            </a:r>
            <a:r>
              <a:rPr lang="de-DE" alt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3: 900 Steel </a:t>
            </a:r>
            <a:r>
              <a:rPr lang="de-DE" alt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electrodes</a:t>
            </a:r>
            <a:r>
              <a:rPr lang="de-DE" alt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4: Liquid </a:t>
            </a:r>
            <a:r>
              <a:rPr lang="de-DE" alt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</a:t>
            </a:r>
            <a:r>
              <a:rPr lang="de-DE" alt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alt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InGaSn</a:t>
            </a:r>
            <a:r>
              <a:rPr lang="de-DE" alt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5: Steel </a:t>
            </a:r>
            <a:r>
              <a:rPr lang="de-DE" alt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cathode</a:t>
            </a:r>
            <a:r>
              <a:rPr lang="de-DE" alt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</a:t>
            </a:r>
            <a:r>
              <a:rPr lang="de-DE" alt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6 und 7: </a:t>
            </a:r>
            <a:r>
              <a:rPr lang="de-DE" alt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</a:t>
            </a:r>
            <a:r>
              <a:rPr lang="de-DE" alt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connections</a:t>
            </a:r>
            <a:r>
              <a:rPr lang="de-DE" alt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702B3D4-BFB6-A442-B967-E80B12D36081}"/>
              </a:ext>
            </a:extLst>
          </p:cNvPr>
          <p:cNvSpPr/>
          <p:nvPr/>
        </p:nvSpPr>
        <p:spPr>
          <a:xfrm>
            <a:off x="323849" y="901330"/>
            <a:ext cx="8734991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spcBef>
                <a:spcPts val="600"/>
              </a:spcBef>
            </a:pPr>
            <a:r>
              <a:rPr lang="de-DE" alt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Pedchenko</a:t>
            </a:r>
            <a:r>
              <a:rPr lang="de-DE" alt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Experiment</a:t>
            </a:r>
          </a:p>
        </p:txBody>
      </p:sp>
      <p:sp>
        <p:nvSpPr>
          <p:cNvPr id="8" name="Rechteck 2">
            <a:extLst>
              <a:ext uri="{FF2B5EF4-FFF2-40B4-BE49-F238E27FC236}">
                <a16:creationId xmlns:a16="http://schemas.microsoft.com/office/drawing/2014/main" id="{88D38CBA-2E6C-9343-9E63-7A0989BEDC6D}"/>
              </a:ext>
            </a:extLst>
          </p:cNvPr>
          <p:cNvSpPr/>
          <p:nvPr/>
        </p:nvSpPr>
        <p:spPr>
          <a:xfrm>
            <a:off x="417787" y="4548108"/>
            <a:ext cx="8308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ctr">
              <a:buAutoNum type="alphaUcPeriod"/>
            </a:pP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Pedchenko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, S.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Molokov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, J.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Priede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, A.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Lukyanov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, and P. J. Thomas, Experimental model of the interfacial </a:t>
            </a:r>
          </a:p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instability in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aluminium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reduction cells," EPL (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Europhysics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Letters), vol. 88, p. 24001, Oct 2009.</a:t>
            </a:r>
          </a:p>
        </p:txBody>
      </p:sp>
      <p:sp>
        <p:nvSpPr>
          <p:cNvPr id="9" name="Textfeld 1">
            <a:extLst>
              <a:ext uri="{FF2B5EF4-FFF2-40B4-BE49-F238E27FC236}">
                <a16:creationId xmlns:a16="http://schemas.microsoft.com/office/drawing/2014/main" id="{DB31ADAA-0416-1842-8268-68D2DB250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63513"/>
            <a:ext cx="50706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de-DE" dirty="0" err="1">
                <a:solidFill>
                  <a:srgbClr val="13225B"/>
                </a:solidFill>
                <a:latin typeface="Arial" charset="0"/>
              </a:rPr>
              <a:t>Aluminium</a:t>
            </a:r>
            <a:r>
              <a:rPr lang="en-US" altLang="de-DE" dirty="0">
                <a:solidFill>
                  <a:srgbClr val="13225B"/>
                </a:solidFill>
                <a:latin typeface="Arial" charset="0"/>
              </a:rPr>
              <a:t> Electrolysis: Magnetohydrodynamics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BD39A9C4-6E6B-6F48-BE84-CB1929544DA0}"/>
              </a:ext>
            </a:extLst>
          </p:cNvPr>
          <p:cNvSpPr txBox="1">
            <a:spLocks/>
          </p:cNvSpPr>
          <p:nvPr/>
        </p:nvSpPr>
        <p:spPr>
          <a:xfrm>
            <a:off x="7654834" y="6516128"/>
            <a:ext cx="1489166" cy="323231"/>
          </a:xfrm>
          <a:prstGeom prst="rect">
            <a:avLst/>
          </a:prstGeom>
        </p:spPr>
        <p:txBody>
          <a:bodyPr vert="horz" lIns="90000" tIns="72000" rIns="90000" bIns="46800" rtlCol="0" anchor="t" anchorCtr="0">
            <a:normAutofit/>
          </a:bodyPr>
          <a:lstStyle>
            <a:lvl1pPr marL="108000" algn="l" defTabSz="914400" rtl="0" eaLnBrk="1" latinLnBrk="0" hangingPunct="1">
              <a:spcBef>
                <a:spcPct val="0"/>
              </a:spcBef>
              <a:buNone/>
              <a:defRPr sz="1200" u="none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de-DE" sz="1100" dirty="0"/>
              <a:t>27.02.2019</a:t>
            </a:r>
          </a:p>
        </p:txBody>
      </p:sp>
    </p:spTree>
    <p:extLst>
      <p:ext uri="{BB962C8B-B14F-4D97-AF65-F5344CB8AC3E}">
        <p14:creationId xmlns:p14="http://schemas.microsoft.com/office/powerpoint/2010/main" val="1782374160"/>
      </p:ext>
    </p:extLst>
  </p:cSld>
  <p:clrMapOvr>
    <a:masterClrMapping/>
  </p:clrMapOvr>
</p:sld>
</file>

<file path=ppt/theme/theme1.xml><?xml version="1.0" encoding="utf-8"?>
<a:theme xmlns:a="http://schemas.openxmlformats.org/drawingml/2006/main" name="2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PT-Vorlage-Uni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6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67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1955</Words>
  <Application>Microsoft Office PowerPoint</Application>
  <PresentationFormat>Bildschirmpräsentation (4:3)</PresentationFormat>
  <Paragraphs>315</Paragraphs>
  <Slides>36</Slides>
  <Notes>15</Notes>
  <HiddenSlides>1</HiddenSlides>
  <MMClips>2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7" baseType="lpstr">
      <vt:lpstr>Arial</vt:lpstr>
      <vt:lpstr>Arial Unicode MS</vt:lpstr>
      <vt:lpstr>Calibri</vt:lpstr>
      <vt:lpstr>Cambria Math</vt:lpstr>
      <vt:lpstr>Courier New</vt:lpstr>
      <vt:lpstr>Times</vt:lpstr>
      <vt:lpstr>Verdana</vt:lpstr>
      <vt:lpstr>Wingdings</vt:lpstr>
      <vt:lpstr>2_Benutzerdefiniertes Design</vt:lpstr>
      <vt:lpstr>PPT-Vorlage-Uni</vt:lpstr>
      <vt:lpstr>Equation.DSMT4</vt:lpstr>
      <vt:lpstr>VirtualBatteryFoam: A Multi-physics Numerical Solver to Simulate the Aluminium Electrolysis   Varchasvi Nandana, Roman Gutt, Hendrik Gesell, Alessandro Cubeddu, Roman Duessel, Uwe Janoske   27.02.2019  Chair of Fluid Mechanics Bergische Universität Wuppertal  </vt:lpstr>
      <vt:lpstr>VirtualBatteryFoam: A multi-physics numerical solver to simulate aluminium electrolysis</vt:lpstr>
      <vt:lpstr>VirtualBatteryFoam: A multi-physics numerical solver to simulate aluminium electrolysis</vt:lpstr>
      <vt:lpstr>VirtualBatteryFoam: A multi-physics numerical solver to simulate aluminium electrolysis</vt:lpstr>
      <vt:lpstr>VirtualBatteryFoam: A multi-physics numerical solver to simulate aluminium electrolysis</vt:lpstr>
      <vt:lpstr>VirtualBatteryFoam: A multi-physics numerical solver to simulate aluminium electrolysis</vt:lpstr>
      <vt:lpstr>VirtualBatteryFoam: A multi-physics numerical solver to simulate aluminium electrolysis</vt:lpstr>
      <vt:lpstr>VirtualBatteryFoam: A multi-physics numerical solver to simulate aluminium electrolysis</vt:lpstr>
      <vt:lpstr>VirtualBatteryFoam: A multi-physics numerical solver to simulate aluminium electrolysis</vt:lpstr>
      <vt:lpstr>VirtualBatteryFoam: A multi-physics numerical solver to simulate aluminium electrolysis</vt:lpstr>
      <vt:lpstr>VirtualBatteryFoam: A multi-physics numerical solver to simulate aluminium electrolysis</vt:lpstr>
      <vt:lpstr>VirtualBatteryFoam: A multi-physics numerical solver to simulate aluminium electrolysis</vt:lpstr>
      <vt:lpstr>VirtualBatteryFoam: A multi-physics numerical solver to simulate aluminium electrolysis</vt:lpstr>
      <vt:lpstr>VirtualBatteryFoam: A multi-physics numerical solver to simulate aluminium electrolysis</vt:lpstr>
      <vt:lpstr>VirtualBatteryFoam: A multi-physics numerical solver to simulate aluminium electrolysis</vt:lpstr>
      <vt:lpstr>VirtualBatteryFoam: A multi-physics numerical solver to simulate aluminium electrolysis</vt:lpstr>
      <vt:lpstr>VirtualBatteryFoam: A multi-physics numerical solver to simulate aluminium electrolysis</vt:lpstr>
      <vt:lpstr>VirtualBatteryFoam: A multi-physics numerical solver to simulate aluminium electrolysis</vt:lpstr>
      <vt:lpstr>VirtualBatteryFoam: A multi-physics numerical solver to simulate aluminium electrolysis</vt:lpstr>
      <vt:lpstr>VirtualBatteryFoam: A multi-physics numerical solver to simulate aluminium electrolysis</vt:lpstr>
      <vt:lpstr>VirtualBatteryFoam: A multi-physics numerical solver to simulate aluminium electrolysis</vt:lpstr>
      <vt:lpstr>VirtualBatteryFoam: A multi-physics numerical solver to simulate aluminium electrolysis</vt:lpstr>
      <vt:lpstr>VirtualBatteryFoam: A multi-physics numerical solver to simulate aluminium electrolysis</vt:lpstr>
      <vt:lpstr>VirtualBatteryFoam: A multi-physics numerical solver to simulate aluminium electrolysis</vt:lpstr>
      <vt:lpstr>VirtualBatteryFoam: A multi-physics numerical solver to simulate aluminium electrolysis</vt:lpstr>
      <vt:lpstr>VirtualBatteryFoam: A multi-physics numerical solver to simulate aluminium electrolysis</vt:lpstr>
      <vt:lpstr>VirtualBatteryFoam: A multi-physics numerical solver to simulate aluminium electrolysis</vt:lpstr>
      <vt:lpstr>VirtualBatteryFoam: A multi-physics numerical solver to simulate aluminium electrolysis</vt:lpstr>
      <vt:lpstr>VirtualBatteryFoam: A multi-physics numerical solver to simulate aluminium electrolysis</vt:lpstr>
      <vt:lpstr>VirtualBatteryFoam: A multi-physics numerical solver to simulate aluminium electrolysis</vt:lpstr>
      <vt:lpstr>VirtualBatteryFoam: A multi-physics numerical solver to simulate aluminium electrolysis</vt:lpstr>
      <vt:lpstr>VirtualBatteryFoam: A multi-physics numerical solver to simulate aluminium electrolysis</vt:lpstr>
      <vt:lpstr>PowerPoint-Präsentation</vt:lpstr>
      <vt:lpstr>VirtualBatteryFoam: A multi-physics numerical solver to simulate aluminium electrolysis</vt:lpstr>
      <vt:lpstr>VirtualBatteryFoam: A multi-physics numerical solver to simulate aluminium electrolysis</vt:lpstr>
      <vt:lpstr>VirtualBatteryFoam: A multi-physics numerical solver to simulate aluminium electrolysis</vt:lpstr>
    </vt:vector>
  </TitlesOfParts>
  <Company>Bergische Universität Wuppertal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Stephanie Saage</dc:creator>
  <cp:lastModifiedBy>Roman</cp:lastModifiedBy>
  <cp:revision>1119</cp:revision>
  <cp:lastPrinted>2017-01-19T12:56:14Z</cp:lastPrinted>
  <dcterms:created xsi:type="dcterms:W3CDTF">2013-01-14T08:49:01Z</dcterms:created>
  <dcterms:modified xsi:type="dcterms:W3CDTF">2019-02-26T21:13:40Z</dcterms:modified>
</cp:coreProperties>
</file>